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49"/>
  </p:notesMasterIdLst>
  <p:sldIdLst>
    <p:sldId id="259" r:id="rId2"/>
    <p:sldId id="295" r:id="rId3"/>
    <p:sldId id="296" r:id="rId4"/>
    <p:sldId id="297" r:id="rId5"/>
    <p:sldId id="298" r:id="rId6"/>
    <p:sldId id="299" r:id="rId7"/>
    <p:sldId id="341" r:id="rId8"/>
    <p:sldId id="300" r:id="rId9"/>
    <p:sldId id="301" r:id="rId10"/>
    <p:sldId id="302" r:id="rId11"/>
    <p:sldId id="303" r:id="rId12"/>
    <p:sldId id="304" r:id="rId13"/>
    <p:sldId id="305" r:id="rId14"/>
    <p:sldId id="306" r:id="rId15"/>
    <p:sldId id="307" r:id="rId16"/>
    <p:sldId id="317" r:id="rId17"/>
    <p:sldId id="309" r:id="rId18"/>
    <p:sldId id="339" r:id="rId19"/>
    <p:sldId id="340" r:id="rId20"/>
    <p:sldId id="310" r:id="rId21"/>
    <p:sldId id="311" r:id="rId22"/>
    <p:sldId id="312" r:id="rId23"/>
    <p:sldId id="313" r:id="rId24"/>
    <p:sldId id="314" r:id="rId25"/>
    <p:sldId id="315" r:id="rId26"/>
    <p:sldId id="316" r:id="rId27"/>
    <p:sldId id="318" r:id="rId28"/>
    <p:sldId id="319" r:id="rId29"/>
    <p:sldId id="320" r:id="rId30"/>
    <p:sldId id="321" r:id="rId31"/>
    <p:sldId id="322" r:id="rId32"/>
    <p:sldId id="323" r:id="rId33"/>
    <p:sldId id="324" r:id="rId34"/>
    <p:sldId id="325" r:id="rId35"/>
    <p:sldId id="326" r:id="rId36"/>
    <p:sldId id="327" r:id="rId37"/>
    <p:sldId id="328" r:id="rId38"/>
    <p:sldId id="329" r:id="rId39"/>
    <p:sldId id="330" r:id="rId40"/>
    <p:sldId id="332" r:id="rId41"/>
    <p:sldId id="333" r:id="rId42"/>
    <p:sldId id="334" r:id="rId43"/>
    <p:sldId id="335" r:id="rId44"/>
    <p:sldId id="336" r:id="rId45"/>
    <p:sldId id="337" r:id="rId46"/>
    <p:sldId id="338" r:id="rId47"/>
    <p:sldId id="294" r:id="rId4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5"/>
    <p:restoredTop sz="93681"/>
  </p:normalViewPr>
  <p:slideViewPr>
    <p:cSldViewPr>
      <p:cViewPr varScale="1">
        <p:scale>
          <a:sx n="118" d="100"/>
          <a:sy n="118" d="100"/>
        </p:scale>
        <p:origin x="2000" y="2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62B1D6-8B29-4576-8BF9-C029168734D1}" type="datetimeFigureOut">
              <a:rPr lang="zh-CN" altLang="en-US" smtClean="0"/>
              <a:t>2019/9/2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75B0B3-4BDA-47AE-8AAF-04CE7632D5A3}" type="slidenum">
              <a:rPr lang="zh-CN" altLang="en-US" smtClean="0"/>
              <a:t>‹#›</a:t>
            </a:fld>
            <a:endParaRPr lang="zh-CN" altLang="en-US"/>
          </a:p>
        </p:txBody>
      </p:sp>
    </p:spTree>
    <p:extLst>
      <p:ext uri="{BB962C8B-B14F-4D97-AF65-F5344CB8AC3E}">
        <p14:creationId xmlns:p14="http://schemas.microsoft.com/office/powerpoint/2010/main" val="419594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a:t>单击此处编辑母版副标题样式</a:t>
            </a:r>
          </a:p>
        </p:txBody>
      </p:sp>
      <p:sp>
        <p:nvSpPr>
          <p:cNvPr id="4" name="日期占位符 13"/>
          <p:cNvSpPr>
            <a:spLocks noGrp="1" noChangeArrowheads="1"/>
          </p:cNvSpPr>
          <p:nvPr>
            <p:ph type="dt" sz="half" idx="10"/>
          </p:nvPr>
        </p:nvSpPr>
        <p:spPr>
          <a:ln/>
        </p:spPr>
        <p:txBody>
          <a:bodyPr/>
          <a:lstStyle>
            <a:lvl1pPr>
              <a:defRPr/>
            </a:lvl1pPr>
          </a:lstStyle>
          <a:p>
            <a:pPr>
              <a:defRPr/>
            </a:pPr>
            <a:fld id="{5DEC01EA-BED1-4B3F-88CD-0DD882316650}" type="datetime1">
              <a:rPr lang="zh-CN" altLang="en-US" smtClean="0">
                <a:solidFill>
                  <a:srgbClr val="1F497D"/>
                </a:solidFill>
              </a:rPr>
              <a:pPr>
                <a:defRPr/>
              </a:pPr>
              <a:t>2019/9/2</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dirty="0">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F14F7C2F-BCBD-A149-8F90-21DECE8FB1A6}"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13"/>
          <p:cNvSpPr>
            <a:spLocks noGrp="1" noChangeArrowheads="1"/>
          </p:cNvSpPr>
          <p:nvPr>
            <p:ph type="dt" sz="half" idx="10"/>
          </p:nvPr>
        </p:nvSpPr>
        <p:spPr>
          <a:ln/>
        </p:spPr>
        <p:txBody>
          <a:bodyPr/>
          <a:lstStyle>
            <a:lvl1pPr>
              <a:defRPr/>
            </a:lvl1pPr>
          </a:lstStyle>
          <a:p>
            <a:pPr>
              <a:defRPr/>
            </a:pPr>
            <a:fld id="{50E44C44-03C6-46DE-AD22-8F2E4D9C083D}" type="datetime1">
              <a:rPr lang="zh-CN" altLang="en-US" smtClean="0">
                <a:solidFill>
                  <a:srgbClr val="1F497D"/>
                </a:solidFill>
              </a:rPr>
              <a:pPr>
                <a:defRPr/>
              </a:pPr>
              <a:t>2019/9/2</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C98CD7A6-1B93-9844-850A-7A754EAB083E}" type="slidenum">
              <a:rPr lang="en-US" altLang="zh-CN">
                <a:solidFill>
                  <a:srgbClr val="1F497D"/>
                </a:solidFill>
              </a:rPr>
              <a:pPr>
                <a:defRPr/>
              </a:pPr>
              <a:t>‹#›</a:t>
            </a:fld>
            <a:endParaRPr lang="zh-CN" altLang="en-US">
              <a:solidFill>
                <a:srgbClr val="1F497D"/>
              </a:solidFill>
            </a:endParaRPr>
          </a:p>
        </p:txBody>
      </p:sp>
      <p:sp>
        <p:nvSpPr>
          <p:cNvPr id="7"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a:t>单击此处编辑母版文本样式</a:t>
            </a:r>
          </a:p>
        </p:txBody>
      </p:sp>
      <p:sp>
        <p:nvSpPr>
          <p:cNvPr id="4" name="日期占位符 13"/>
          <p:cNvSpPr>
            <a:spLocks noGrp="1" noChangeArrowheads="1"/>
          </p:cNvSpPr>
          <p:nvPr>
            <p:ph type="dt" sz="half" idx="10"/>
          </p:nvPr>
        </p:nvSpPr>
        <p:spPr>
          <a:ln/>
        </p:spPr>
        <p:txBody>
          <a:bodyPr/>
          <a:lstStyle>
            <a:lvl1pPr>
              <a:defRPr/>
            </a:lvl1pPr>
          </a:lstStyle>
          <a:p>
            <a:pPr>
              <a:defRPr/>
            </a:pPr>
            <a:fld id="{29D164C4-7FD6-4C12-BF0C-760DA1E4CC06}" type="datetime1">
              <a:rPr lang="zh-CN" altLang="en-US" smtClean="0">
                <a:solidFill>
                  <a:srgbClr val="1F497D"/>
                </a:solidFill>
              </a:rPr>
              <a:pPr>
                <a:defRPr/>
              </a:pPr>
              <a:t>2019/9/2</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555F886C-0A22-6F4D-BC08-A1674DBCDE43}"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457200" y="1219200"/>
            <a:ext cx="4038600" cy="4910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4038600" cy="4910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3"/>
          <p:cNvSpPr>
            <a:spLocks noGrp="1" noChangeArrowheads="1"/>
          </p:cNvSpPr>
          <p:nvPr>
            <p:ph type="dt" sz="half" idx="10"/>
          </p:nvPr>
        </p:nvSpPr>
        <p:spPr>
          <a:ln/>
        </p:spPr>
        <p:txBody>
          <a:bodyPr/>
          <a:lstStyle>
            <a:lvl1pPr>
              <a:defRPr/>
            </a:lvl1pPr>
          </a:lstStyle>
          <a:p>
            <a:pPr>
              <a:defRPr/>
            </a:pPr>
            <a:fld id="{AFA7A0A2-59A1-4280-8BD0-4964717E7613}" type="datetime1">
              <a:rPr lang="zh-CN" altLang="en-US" smtClean="0">
                <a:solidFill>
                  <a:srgbClr val="1F497D"/>
                </a:solidFill>
              </a:rPr>
              <a:pPr>
                <a:defRPr/>
              </a:pPr>
              <a:t>2019/9/2</a:t>
            </a:fld>
            <a:endParaRPr lang="zh-CN" altLang="en-US">
              <a:solidFill>
                <a:srgbClr val="1F497D"/>
              </a:solidFill>
            </a:endParaRPr>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7" name="灯片编号占位符 22"/>
          <p:cNvSpPr>
            <a:spLocks noGrp="1" noChangeArrowheads="1"/>
          </p:cNvSpPr>
          <p:nvPr>
            <p:ph type="sldNum" sz="quarter" idx="12"/>
          </p:nvPr>
        </p:nvSpPr>
        <p:spPr>
          <a:ln/>
        </p:spPr>
        <p:txBody>
          <a:bodyPr/>
          <a:lstStyle>
            <a:lvl1pPr>
              <a:defRPr/>
            </a:lvl1pPr>
          </a:lstStyle>
          <a:p>
            <a:pPr>
              <a:defRPr/>
            </a:pPr>
            <a:fld id="{E69122E1-BD46-574B-9943-26C68811A002}" type="slidenum">
              <a:rPr lang="en-US" altLang="zh-CN">
                <a:solidFill>
                  <a:srgbClr val="1F497D"/>
                </a:solidFill>
              </a:rPr>
              <a:pPr>
                <a:defRPr/>
              </a:pPr>
              <a:t>‹#›</a:t>
            </a:fld>
            <a:endParaRPr lang="zh-CN" altLang="en-US">
              <a:solidFill>
                <a:srgbClr val="1F497D"/>
              </a:solidFill>
            </a:endParaRPr>
          </a:p>
        </p:txBody>
      </p:sp>
      <p:sp>
        <p:nvSpPr>
          <p:cNvPr id="8"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68761"/>
            <a:ext cx="4040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988842"/>
            <a:ext cx="4040188" cy="41373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5" y="1268761"/>
            <a:ext cx="4041775"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988842"/>
            <a:ext cx="4041775" cy="41373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13"/>
          <p:cNvSpPr>
            <a:spLocks noGrp="1" noChangeArrowheads="1"/>
          </p:cNvSpPr>
          <p:nvPr>
            <p:ph type="dt" sz="half" idx="10"/>
          </p:nvPr>
        </p:nvSpPr>
        <p:spPr>
          <a:ln/>
        </p:spPr>
        <p:txBody>
          <a:bodyPr/>
          <a:lstStyle>
            <a:lvl1pPr>
              <a:defRPr/>
            </a:lvl1pPr>
          </a:lstStyle>
          <a:p>
            <a:pPr>
              <a:defRPr/>
            </a:pPr>
            <a:fld id="{E80FB6F5-84EC-4E0D-8BF3-115F21188C2E}" type="datetime1">
              <a:rPr lang="zh-CN" altLang="en-US" smtClean="0">
                <a:solidFill>
                  <a:srgbClr val="1F497D"/>
                </a:solidFill>
              </a:rPr>
              <a:pPr>
                <a:defRPr/>
              </a:pPr>
              <a:t>2019/9/2</a:t>
            </a:fld>
            <a:endParaRPr lang="zh-CN" altLang="en-US" dirty="0">
              <a:solidFill>
                <a:srgbClr val="1F497D"/>
              </a:solidFill>
            </a:endParaRPr>
          </a:p>
        </p:txBody>
      </p:sp>
      <p:sp>
        <p:nvSpPr>
          <p:cNvPr id="8"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9" name="灯片编号占位符 22"/>
          <p:cNvSpPr>
            <a:spLocks noGrp="1" noChangeArrowheads="1"/>
          </p:cNvSpPr>
          <p:nvPr>
            <p:ph type="sldNum" sz="quarter" idx="12"/>
          </p:nvPr>
        </p:nvSpPr>
        <p:spPr>
          <a:ln/>
        </p:spPr>
        <p:txBody>
          <a:bodyPr/>
          <a:lstStyle>
            <a:lvl1pPr>
              <a:defRPr/>
            </a:lvl1pPr>
          </a:lstStyle>
          <a:p>
            <a:pPr>
              <a:defRPr/>
            </a:pPr>
            <a:fld id="{F13E8BE7-6E3E-B64D-A23E-8CEB690E7C2B}"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3"/>
          <p:cNvSpPr>
            <a:spLocks noGrp="1" noChangeArrowheads="1"/>
          </p:cNvSpPr>
          <p:nvPr>
            <p:ph type="dt" sz="half" idx="10"/>
          </p:nvPr>
        </p:nvSpPr>
        <p:spPr>
          <a:ln/>
        </p:spPr>
        <p:txBody>
          <a:bodyPr/>
          <a:lstStyle>
            <a:lvl1pPr>
              <a:defRPr/>
            </a:lvl1pPr>
          </a:lstStyle>
          <a:p>
            <a:pPr>
              <a:defRPr/>
            </a:pPr>
            <a:fld id="{B7D22AB1-BFF8-499F-8443-9B2E7839B4F0}" type="datetime1">
              <a:rPr lang="zh-CN" altLang="en-US" smtClean="0">
                <a:solidFill>
                  <a:srgbClr val="1F497D"/>
                </a:solidFill>
              </a:rPr>
              <a:pPr>
                <a:defRPr/>
              </a:pPr>
              <a:t>2019/9/2</a:t>
            </a:fld>
            <a:endParaRPr lang="zh-CN" altLang="en-US">
              <a:solidFill>
                <a:srgbClr val="1F497D"/>
              </a:solidFill>
            </a:endParaRPr>
          </a:p>
        </p:txBody>
      </p:sp>
      <p:sp>
        <p:nvSpPr>
          <p:cNvPr id="4"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5" name="灯片编号占位符 22"/>
          <p:cNvSpPr>
            <a:spLocks noGrp="1" noChangeArrowheads="1"/>
          </p:cNvSpPr>
          <p:nvPr>
            <p:ph type="sldNum" sz="quarter" idx="12"/>
          </p:nvPr>
        </p:nvSpPr>
        <p:spPr>
          <a:ln/>
        </p:spPr>
        <p:txBody>
          <a:bodyPr/>
          <a:lstStyle>
            <a:lvl1pPr>
              <a:defRPr/>
            </a:lvl1pPr>
          </a:lstStyle>
          <a:p>
            <a:pPr>
              <a:defRPr/>
            </a:pPr>
            <a:fld id="{3BCA681B-4702-CB4A-9A29-560E57031AB1}" type="slidenum">
              <a:rPr lang="en-US" altLang="zh-CN">
                <a:solidFill>
                  <a:srgbClr val="1F497D"/>
                </a:solidFill>
              </a:rPr>
              <a:pPr>
                <a:defRPr/>
              </a:pPr>
              <a:t>‹#›</a:t>
            </a:fld>
            <a:endParaRPr lang="zh-CN" altLang="en-US">
              <a:solidFill>
                <a:srgbClr val="1F497D"/>
              </a:solidFill>
            </a:endParaRPr>
          </a:p>
        </p:txBody>
      </p:sp>
      <p:sp>
        <p:nvSpPr>
          <p:cNvPr id="6"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3"/>
          <p:cNvSpPr>
            <a:spLocks noGrp="1" noChangeArrowheads="1"/>
          </p:cNvSpPr>
          <p:nvPr>
            <p:ph type="dt" sz="half" idx="10"/>
          </p:nvPr>
        </p:nvSpPr>
        <p:spPr>
          <a:ln/>
        </p:spPr>
        <p:txBody>
          <a:bodyPr/>
          <a:lstStyle>
            <a:lvl1pPr>
              <a:defRPr/>
            </a:lvl1pPr>
          </a:lstStyle>
          <a:p>
            <a:pPr>
              <a:defRPr/>
            </a:pPr>
            <a:fld id="{A1950706-ECF1-4318-B99A-90D45C6AA0BB}" type="datetime1">
              <a:rPr lang="zh-CN" altLang="en-US" smtClean="0">
                <a:solidFill>
                  <a:srgbClr val="1F497D"/>
                </a:solidFill>
              </a:rPr>
              <a:pPr>
                <a:defRPr/>
              </a:pPr>
              <a:t>2019/9/2</a:t>
            </a:fld>
            <a:endParaRPr lang="zh-CN" altLang="en-US">
              <a:solidFill>
                <a:srgbClr val="1F497D"/>
              </a:solidFill>
            </a:endParaRPr>
          </a:p>
        </p:txBody>
      </p:sp>
      <p:sp>
        <p:nvSpPr>
          <p:cNvPr id="3"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4" name="灯片编号占位符 22"/>
          <p:cNvSpPr>
            <a:spLocks noGrp="1" noChangeArrowheads="1"/>
          </p:cNvSpPr>
          <p:nvPr>
            <p:ph type="sldNum" sz="quarter" idx="12"/>
          </p:nvPr>
        </p:nvSpPr>
        <p:spPr>
          <a:ln/>
        </p:spPr>
        <p:txBody>
          <a:bodyPr/>
          <a:lstStyle>
            <a:lvl1pPr>
              <a:defRPr/>
            </a:lvl1pPr>
          </a:lstStyle>
          <a:p>
            <a:pPr>
              <a:defRPr/>
            </a:pPr>
            <a:fld id="{91646815-98F3-E14D-9C5E-D0E4A86CE9AC}"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21"/>
          <p:cNvSpPr>
            <a:spLocks noGrp="1" noChangeArrowheads="1"/>
          </p:cNvSpPr>
          <p:nvPr>
            <p:ph type="title" idx="4294967295"/>
          </p:nvPr>
        </p:nvSpPr>
        <p:spPr bwMode="auto">
          <a:xfrm>
            <a:off x="457200" y="152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zh-CN" altLang="en-US">
                <a:sym typeface="Arial" charset="0"/>
              </a:rPr>
              <a:t>单击此处编辑母版标题样式</a:t>
            </a:r>
          </a:p>
        </p:txBody>
      </p:sp>
      <p:sp>
        <p:nvSpPr>
          <p:cNvPr id="1027" name="文本占位符 12"/>
          <p:cNvSpPr>
            <a:spLocks noGrp="1" noChangeArrowheads="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dirty="0">
                <a:sym typeface="Times New Roman" charset="0"/>
              </a:rPr>
              <a:t>单击此处编辑母版文本样式</a:t>
            </a:r>
            <a:endParaRPr lang="zh-CN" dirty="0">
              <a:sym typeface="Times New Roman" charset="0"/>
            </a:endParaRPr>
          </a:p>
          <a:p>
            <a:pPr lvl="1"/>
            <a:r>
              <a:rPr lang="zh-CN" altLang="en-US" dirty="0">
                <a:sym typeface="Times New Roman" charset="0"/>
              </a:rPr>
              <a:t>第二级</a:t>
            </a:r>
            <a:endParaRPr lang="zh-CN" dirty="0">
              <a:sym typeface="Times New Roman" charset="0"/>
            </a:endParaRPr>
          </a:p>
          <a:p>
            <a:pPr lvl="2"/>
            <a:r>
              <a:rPr lang="zh-CN" altLang="en-US" dirty="0">
                <a:sym typeface="Times New Roman" charset="0"/>
              </a:rPr>
              <a:t>第三级</a:t>
            </a:r>
            <a:endParaRPr lang="zh-CN" dirty="0">
              <a:sym typeface="Times New Roman" charset="0"/>
            </a:endParaRPr>
          </a:p>
          <a:p>
            <a:pPr lvl="3"/>
            <a:r>
              <a:rPr lang="zh-CN" altLang="en-US" dirty="0">
                <a:sym typeface="Times New Roman" charset="0"/>
              </a:rPr>
              <a:t>第四级</a:t>
            </a:r>
            <a:endParaRPr lang="zh-CN" dirty="0">
              <a:sym typeface="Times New Roman" charset="0"/>
            </a:endParaRPr>
          </a:p>
          <a:p>
            <a:pPr lvl="4"/>
            <a:r>
              <a:rPr lang="zh-CN" altLang="en-US" dirty="0">
                <a:sym typeface="Times New Roman" charset="0"/>
              </a:rPr>
              <a:t>第五级</a:t>
            </a:r>
          </a:p>
        </p:txBody>
      </p:sp>
      <p:sp>
        <p:nvSpPr>
          <p:cNvPr id="1028" name="日期占位符 13"/>
          <p:cNvSpPr>
            <a:spLocks noGrp="1" noChangeArrowheads="1"/>
          </p:cNvSpPr>
          <p:nvPr>
            <p:ph type="dt" sz="half" idx="2"/>
          </p:nvPr>
        </p:nvSpPr>
        <p:spPr bwMode="auto">
          <a:xfrm>
            <a:off x="6400800" y="6356350"/>
            <a:ext cx="22891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2"/>
                </a:solidFill>
                <a:latin typeface="Times New Roman" charset="0"/>
                <a:ea typeface="MS PMincho" charset="0"/>
                <a:cs typeface="MS PMincho" charset="0"/>
                <a:sym typeface="Times New Roman" charset="0"/>
              </a:defRPr>
            </a:lvl1pPr>
          </a:lstStyle>
          <a:p>
            <a:pPr fontAlgn="base">
              <a:spcBef>
                <a:spcPct val="0"/>
              </a:spcBef>
              <a:spcAft>
                <a:spcPct val="0"/>
              </a:spcAft>
              <a:defRPr/>
            </a:pPr>
            <a:fld id="{97A33CCD-C3E4-46B0-B1A7-A615C45AAD83}" type="datetime1">
              <a:rPr lang="zh-CN" altLang="en-US" smtClean="0">
                <a:solidFill>
                  <a:srgbClr val="1F497D"/>
                </a:solidFill>
              </a:rPr>
              <a:pPr fontAlgn="base">
                <a:spcBef>
                  <a:spcPct val="0"/>
                </a:spcBef>
                <a:spcAft>
                  <a:spcPct val="0"/>
                </a:spcAft>
                <a:defRPr/>
              </a:pPr>
              <a:t>2019/9/2</a:t>
            </a:fld>
            <a:endParaRPr lang="zh-CN" altLang="en-US">
              <a:solidFill>
                <a:srgbClr val="1F497D"/>
              </a:solidFill>
            </a:endParaRPr>
          </a:p>
        </p:txBody>
      </p:sp>
      <p:sp>
        <p:nvSpPr>
          <p:cNvPr id="1029" name="页脚占位符 2"/>
          <p:cNvSpPr>
            <a:spLocks noGrp="1" noChangeArrowheads="1"/>
          </p:cNvSpPr>
          <p:nvPr>
            <p:ph type="ftr" sz="quarter" idx="3"/>
          </p:nvPr>
        </p:nvSpPr>
        <p:spPr bwMode="auto">
          <a:xfrm>
            <a:off x="2898775" y="6356350"/>
            <a:ext cx="3505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2"/>
                </a:solidFill>
                <a:latin typeface="+mn-lt"/>
                <a:ea typeface="MS PMincho" pitchFamily="18" charset="-128"/>
                <a:cs typeface="+mn-cs"/>
                <a:sym typeface="Times New Roman" pitchFamily="18" charset="0"/>
              </a:defRPr>
            </a:lvl1pPr>
          </a:lstStyle>
          <a:p>
            <a:pPr fontAlgn="base">
              <a:spcBef>
                <a:spcPct val="0"/>
              </a:spcBef>
              <a:spcAft>
                <a:spcPct val="0"/>
              </a:spcAft>
              <a:defRPr/>
            </a:pPr>
            <a:endParaRPr lang="zh-CN" altLang="en-US" dirty="0">
              <a:solidFill>
                <a:srgbClr val="1F497D"/>
              </a:solidFill>
            </a:endParaRPr>
          </a:p>
        </p:txBody>
      </p:sp>
      <p:sp>
        <p:nvSpPr>
          <p:cNvPr id="1030" name="灯片编号占位符 22"/>
          <p:cNvSpPr>
            <a:spLocks noGrp="1" noChangeArrowheads="1"/>
          </p:cNvSpPr>
          <p:nvPr>
            <p:ph type="sldNum" sz="quarter" idx="4"/>
          </p:nvPr>
        </p:nvSpPr>
        <p:spPr bwMode="auto">
          <a:xfrm>
            <a:off x="612775" y="6356350"/>
            <a:ext cx="1981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2"/>
                </a:solidFill>
                <a:latin typeface="Times New Roman" charset="0"/>
                <a:ea typeface="MS PMincho" charset="0"/>
                <a:cs typeface="MS PMincho" charset="0"/>
                <a:sym typeface="Times New Roman" charset="0"/>
              </a:defRPr>
            </a:lvl1pPr>
          </a:lstStyle>
          <a:p>
            <a:pPr fontAlgn="base">
              <a:spcBef>
                <a:spcPct val="0"/>
              </a:spcBef>
              <a:spcAft>
                <a:spcPct val="0"/>
              </a:spcAft>
              <a:defRPr/>
            </a:pPr>
            <a:fld id="{0A699BF4-CA54-C245-A21A-8FEB3FE020E5}" type="slidenum">
              <a:rPr lang="en-US" altLang="zh-CN">
                <a:solidFill>
                  <a:srgbClr val="1F497D"/>
                </a:solidFill>
              </a:rPr>
              <a:pPr fontAlgn="base">
                <a:spcBef>
                  <a:spcPct val="0"/>
                </a:spcBef>
                <a:spcAft>
                  <a:spcPct val="0"/>
                </a:spcAft>
                <a:defRPr/>
              </a:pPr>
              <a:t>‹#›</a:t>
            </a:fld>
            <a:endParaRPr lang="zh-CN" altLang="en-US">
              <a:solidFill>
                <a:srgbClr val="1F497D"/>
              </a:solidFill>
            </a:endParaRPr>
          </a:p>
        </p:txBody>
      </p:sp>
      <p:sp>
        <p:nvSpPr>
          <p:cNvPr id="1031" name="直接连接符 27"/>
          <p:cNvSpPr>
            <a:spLocks noChangeShapeType="1"/>
          </p:cNvSpPr>
          <p:nvPr/>
        </p:nvSpPr>
        <p:spPr bwMode="auto">
          <a:xfrm>
            <a:off x="457200" y="6353175"/>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
        <p:nvSpPr>
          <p:cNvPr id="1032" name="直接连接符 28"/>
          <p:cNvSpPr>
            <a:spLocks noChangeShapeType="1"/>
          </p:cNvSpPr>
          <p:nvPr/>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
        <p:nvSpPr>
          <p:cNvPr id="1033" name="等腰三角形 9"/>
          <p:cNvSpPr>
            <a:spLocks noChangeAspect="1" noChangeArrowheads="1"/>
          </p:cNvSpPr>
          <p:nvPr/>
        </p:nvSpPr>
        <p:spPr bwMode="auto">
          <a:xfrm rot="5400000">
            <a:off x="419100" y="6467475"/>
            <a:ext cx="190500" cy="120650"/>
          </a:xfrm>
          <a:prstGeom prst="triangle">
            <a:avLst>
              <a:gd name="adj" fmla="val 50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fontAlgn="base" hangingPunct="1">
              <a:spcBef>
                <a:spcPct val="0"/>
              </a:spcBef>
              <a:spcAft>
                <a:spcPct val="0"/>
              </a:spcAft>
              <a:defRPr/>
            </a:pPr>
            <a:endParaRPr lang="zh-CN" altLang="en-US">
              <a:solidFill>
                <a:srgbClr val="FFFFFF"/>
              </a:solidFill>
              <a:latin typeface="Times New Roman" pitchFamily="18" charset="0"/>
              <a:cs typeface="Times New Roman" pitchFamily="18" charset="0"/>
              <a:sym typeface="Times New Roman" pitchFamily="18" charset="0"/>
            </a:endParaRPr>
          </a:p>
        </p:txBody>
      </p:sp>
    </p:spTree>
    <p:extLst>
      <p:ext uri="{BB962C8B-B14F-4D97-AF65-F5344CB8AC3E}">
        <p14:creationId xmlns:p14="http://schemas.microsoft.com/office/powerpoint/2010/main" val="5800803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hdr="0" ftr="0" dt="0"/>
  <p:txStyles>
    <p:titleStyle>
      <a:lvl1pPr algn="l" rtl="0" eaLnBrk="0" fontAlgn="base" hangingPunct="0">
        <a:spcBef>
          <a:spcPct val="0"/>
        </a:spcBef>
        <a:spcAft>
          <a:spcPct val="0"/>
        </a:spcAft>
        <a:defRPr kumimoji="1" sz="3200">
          <a:solidFill>
            <a:schemeClr val="tx1"/>
          </a:solidFill>
          <a:latin typeface="Gill Sans MT" panose="020B0502020104020203" pitchFamily="34" charset="0"/>
          <a:ea typeface="+mn-ea"/>
          <a:cs typeface="微软雅黑" charset="0"/>
          <a:sym typeface="Arial" charset="0"/>
        </a:defRPr>
      </a:lvl1pPr>
      <a:lvl2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2pPr>
      <a:lvl3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3pPr>
      <a:lvl4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4pPr>
      <a:lvl5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5pPr>
      <a:lvl6pPr marL="4572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6pPr>
      <a:lvl7pPr marL="9144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7pPr>
      <a:lvl8pPr marL="13716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8pPr>
      <a:lvl9pPr marL="18288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9pPr>
    </p:titleStyle>
    <p:bodyStyle>
      <a:lvl1pPr marL="273050" indent="-273050" algn="l" defTabSz="0" rtl="0" eaLnBrk="0" fontAlgn="base" hangingPunct="0">
        <a:spcBef>
          <a:spcPts val="600"/>
        </a:spcBef>
        <a:spcAft>
          <a:spcPct val="0"/>
        </a:spcAft>
        <a:buClr>
          <a:schemeClr val="accent1"/>
        </a:buClr>
        <a:buSzPct val="76000"/>
        <a:buFont typeface="Wingdings 3" charset="0"/>
        <a:buChar char=""/>
        <a:defRPr kumimoji="1" sz="2600">
          <a:solidFill>
            <a:schemeClr val="tx1"/>
          </a:solidFill>
          <a:latin typeface="+mn-lt"/>
          <a:ea typeface="+mn-ea"/>
          <a:cs typeface="微软雅黑" charset="0"/>
          <a:sym typeface="Times New Roman" charset="0"/>
        </a:defRPr>
      </a:lvl1pPr>
      <a:lvl2pPr marL="547688" indent="-271463" algn="l" defTabSz="0" rtl="0" eaLnBrk="0" fontAlgn="base" hangingPunct="0">
        <a:spcBef>
          <a:spcPts val="500"/>
        </a:spcBef>
        <a:spcAft>
          <a:spcPct val="0"/>
        </a:spcAft>
        <a:buClr>
          <a:schemeClr val="accent2"/>
        </a:buClr>
        <a:buSzPct val="76000"/>
        <a:buFont typeface="Wingdings 3" charset="0"/>
        <a:buChar char=""/>
        <a:defRPr kumimoji="1" sz="2300">
          <a:solidFill>
            <a:schemeClr val="tx2"/>
          </a:solidFill>
          <a:latin typeface="+mn-lt"/>
          <a:ea typeface="+mn-ea"/>
          <a:cs typeface="微软雅黑" charset="0"/>
          <a:sym typeface="Times New Roman" charset="0"/>
        </a:defRPr>
      </a:lvl2pPr>
      <a:lvl3pPr marL="822325" indent="-228600" algn="l" defTabSz="0" rtl="0" eaLnBrk="0" fontAlgn="base" hangingPunct="0">
        <a:spcBef>
          <a:spcPts val="500"/>
        </a:spcBef>
        <a:spcAft>
          <a:spcPct val="0"/>
        </a:spcAft>
        <a:buClr>
          <a:srgbClr val="BCBCBC"/>
        </a:buClr>
        <a:buSzPct val="76000"/>
        <a:buFont typeface="Wingdings 3" charset="0"/>
        <a:buChar char=""/>
        <a:defRPr kumimoji="1" sz="2000">
          <a:solidFill>
            <a:schemeClr val="tx1"/>
          </a:solidFill>
          <a:latin typeface="+mn-lt"/>
          <a:ea typeface="+mn-ea"/>
          <a:cs typeface="微软雅黑" charset="0"/>
          <a:sym typeface="Times New Roman" charset="0"/>
        </a:defRPr>
      </a:lvl3pPr>
      <a:lvl4pPr marL="1096963" indent="-227013" algn="l" defTabSz="0" rtl="0" eaLnBrk="0" fontAlgn="base" hangingPunct="0">
        <a:spcBef>
          <a:spcPts val="400"/>
        </a:spcBef>
        <a:spcAft>
          <a:spcPct val="0"/>
        </a:spcAft>
        <a:buClr>
          <a:srgbClr val="8BA2B4"/>
        </a:buClr>
        <a:buSzPct val="70000"/>
        <a:buFont typeface="Wingdings" charset="0"/>
        <a:buChar char=""/>
        <a:defRPr kumimoji="1" sz="2000">
          <a:solidFill>
            <a:schemeClr val="tx1"/>
          </a:solidFill>
          <a:latin typeface="+mn-lt"/>
          <a:ea typeface="+mn-ea"/>
          <a:cs typeface="微软雅黑" charset="0"/>
          <a:sym typeface="Times New Roman" charset="0"/>
        </a:defRPr>
      </a:lvl4pPr>
      <a:lvl5pPr marL="1371600" indent="-228600" algn="l" defTabSz="0" rtl="0" eaLnBrk="0" fontAlgn="base" hangingPunct="0">
        <a:spcBef>
          <a:spcPts val="300"/>
        </a:spcBef>
        <a:spcAft>
          <a:spcPct val="0"/>
        </a:spcAft>
        <a:buClr>
          <a:schemeClr val="accent2"/>
        </a:buClr>
        <a:buSzPct val="70000"/>
        <a:buFont typeface="Wingdings" charset="0"/>
        <a:buChar char=""/>
        <a:defRPr kumimoji="1" sz="1600">
          <a:solidFill>
            <a:schemeClr val="tx1"/>
          </a:solidFill>
          <a:latin typeface="+mn-lt"/>
          <a:ea typeface="+mn-ea"/>
          <a:cs typeface="微软雅黑" charset="0"/>
          <a:sym typeface="Times New Roman" charset="0"/>
        </a:defRPr>
      </a:lvl5pPr>
      <a:lvl6pPr marL="18288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6pPr>
      <a:lvl7pPr marL="22860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7pPr>
      <a:lvl8pPr marL="27432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8pPr>
      <a:lvl9pPr marL="32004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eaLnBrk="1" hangingPunct="1"/>
            <a:r>
              <a:rPr lang="en-US" altLang="zh-CN" b="1" dirty="0"/>
              <a:t>2019</a:t>
            </a:r>
            <a:r>
              <a:rPr lang="zh-CN" altLang="en-US" b="1" dirty="0"/>
              <a:t>年秋</a:t>
            </a:r>
            <a:endParaRPr lang="zh-CN" altLang="en-US" dirty="0"/>
          </a:p>
        </p:txBody>
      </p:sp>
      <p:sp>
        <p:nvSpPr>
          <p:cNvPr id="4" name="Slide Number Placeholder 3"/>
          <p:cNvSpPr>
            <a:spLocks noGrp="1"/>
          </p:cNvSpPr>
          <p:nvPr>
            <p:ph type="sldNum" sz="quarter" idx="12"/>
          </p:nvPr>
        </p:nvSpPr>
        <p:spPr/>
        <p:txBody>
          <a:bodyPr/>
          <a:lstStyle/>
          <a:p>
            <a:pPr>
              <a:defRPr/>
            </a:pPr>
            <a:fld id="{F14F7C2F-BCBD-A149-8F90-21DECE8FB1A6}" type="slidenum">
              <a:rPr lang="en-US" altLang="zh-CN" smtClean="0">
                <a:solidFill>
                  <a:srgbClr val="1F497D"/>
                </a:solidFill>
              </a:rPr>
              <a:pPr>
                <a:defRPr/>
              </a:pPr>
              <a:t>1</a:t>
            </a:fld>
            <a:endParaRPr lang="zh-CN" altLang="en-US">
              <a:solidFill>
                <a:srgbClr val="1F497D"/>
              </a:solidFill>
            </a:endParaRPr>
          </a:p>
        </p:txBody>
      </p:sp>
      <p:sp>
        <p:nvSpPr>
          <p:cNvPr id="5" name="标题 1"/>
          <p:cNvSpPr>
            <a:spLocks noGrp="1" noChangeArrowheads="1"/>
          </p:cNvSpPr>
          <p:nvPr>
            <p:ph type="ctrTitle"/>
          </p:nvPr>
        </p:nvSpPr>
        <p:spPr/>
        <p:txBody>
          <a:bodyPr anchor="ctr"/>
          <a:lstStyle/>
          <a:p>
            <a:pPr algn="ctr" eaLnBrk="1" hangingPunct="1"/>
            <a:r>
              <a:rPr kumimoji="0" lang="zh-CN" altLang="en-US" sz="3600" b="1">
                <a:solidFill>
                  <a:srgbClr val="0000FF"/>
                </a:solidFill>
                <a:latin typeface="微软雅黑" charset="0"/>
                <a:ea typeface="微软雅黑" charset="0"/>
              </a:rPr>
              <a:t>控制</a:t>
            </a:r>
            <a:r>
              <a:rPr kumimoji="0" lang="zh-CN" altLang="en-US" sz="3600" b="1" dirty="0">
                <a:solidFill>
                  <a:srgbClr val="0000FF"/>
                </a:solidFill>
                <a:latin typeface="微软雅黑" charset="0"/>
                <a:ea typeface="微软雅黑" charset="0"/>
              </a:rPr>
              <a:t>冲突和异常</a:t>
            </a:r>
          </a:p>
        </p:txBody>
      </p:sp>
      <p:cxnSp>
        <p:nvCxnSpPr>
          <p:cNvPr id="10" name="直接连接符 20"/>
          <p:cNvCxnSpPr>
            <a:cxnSpLocks noChangeShapeType="1"/>
          </p:cNvCxnSpPr>
          <p:nvPr/>
        </p:nvCxnSpPr>
        <p:spPr bwMode="auto">
          <a:xfrm flipV="1">
            <a:off x="971600" y="5354166"/>
            <a:ext cx="7272337" cy="19050"/>
          </a:xfrm>
          <a:prstGeom prst="line">
            <a:avLst/>
          </a:prstGeom>
          <a:noFill/>
          <a:ln w="9525">
            <a:solidFill>
              <a:srgbClr val="000000"/>
            </a:solidFill>
            <a:round/>
            <a:headEnd/>
            <a:tailEnd/>
          </a:ln>
          <a:effectLst>
            <a:outerShdw blurRad="88900" dist="127000" algn="l" rotWithShape="0">
              <a:srgbClr val="000000">
                <a:alpha val="39999"/>
              </a:srgbClr>
            </a:outerShdw>
          </a:effectLst>
        </p:spPr>
      </p:cxnSp>
      <p:sp>
        <p:nvSpPr>
          <p:cNvPr id="11" name="标题 1"/>
          <p:cNvSpPr txBox="1">
            <a:spLocks noChangeArrowheads="1"/>
          </p:cNvSpPr>
          <p:nvPr/>
        </p:nvSpPr>
        <p:spPr bwMode="auto">
          <a:xfrm>
            <a:off x="5057775" y="322263"/>
            <a:ext cx="41052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defRPr>
            </a:lvl9pPr>
          </a:lstStyle>
          <a:p>
            <a:pPr algn="ctr" eaLnBrk="1" hangingPunct="1"/>
            <a:r>
              <a:rPr kumimoji="0" lang="zh-CN" altLang="en-US" dirty="0">
                <a:latin typeface="微软雅黑" charset="0"/>
                <a:ea typeface="微软雅黑" charset="0"/>
                <a:cs typeface="微软雅黑" charset="0"/>
                <a:sym typeface="Arial" charset="0"/>
              </a:rPr>
              <a:t>计算机组成原理</a:t>
            </a:r>
          </a:p>
        </p:txBody>
      </p:sp>
    </p:spTree>
    <p:extLst>
      <p:ext uri="{BB962C8B-B14F-4D97-AF65-F5344CB8AC3E}">
        <p14:creationId xmlns:p14="http://schemas.microsoft.com/office/powerpoint/2010/main" val="420627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控制冲突</a:t>
            </a:r>
            <a:endParaRPr lang="en-US" dirty="0"/>
          </a:p>
        </p:txBody>
      </p:sp>
      <p:sp>
        <p:nvSpPr>
          <p:cNvPr id="3" name="Content Placeholder 2"/>
          <p:cNvSpPr>
            <a:spLocks noGrp="1"/>
          </p:cNvSpPr>
          <p:nvPr>
            <p:ph idx="1"/>
          </p:nvPr>
        </p:nvSpPr>
        <p:spPr>
          <a:xfrm>
            <a:off x="457200" y="5085184"/>
            <a:ext cx="8229600" cy="1044154"/>
          </a:xfrm>
        </p:spPr>
        <p:txBody>
          <a:bodyPr/>
          <a:lstStyle/>
          <a:p>
            <a:r>
              <a:rPr lang="zh-CN" altLang="en-US" dirty="0"/>
              <a:t>所有指令都要在</a:t>
            </a:r>
            <a:r>
              <a:rPr lang="en-US" altLang="zh-CN" dirty="0"/>
              <a:t>IF</a:t>
            </a:r>
            <a:r>
              <a:rPr lang="zh-CN" altLang="en-US" dirty="0"/>
              <a:t>阶段使用</a:t>
            </a:r>
            <a:r>
              <a:rPr lang="en-US" altLang="zh-CN" dirty="0"/>
              <a:t>PC</a:t>
            </a:r>
          </a:p>
          <a:p>
            <a:r>
              <a:rPr lang="zh-CN" altLang="en-US" dirty="0"/>
              <a:t>对转移指令，至少要到</a:t>
            </a:r>
            <a:r>
              <a:rPr lang="en-US" altLang="zh-CN" dirty="0"/>
              <a:t>EXE</a:t>
            </a:r>
            <a:r>
              <a:rPr lang="zh-CN" altLang="en-US" dirty="0"/>
              <a:t>阶段才能得到正确的</a:t>
            </a:r>
            <a:r>
              <a:rPr lang="en-US" altLang="zh-CN" dirty="0"/>
              <a:t>PC</a:t>
            </a:r>
          </a:p>
          <a:p>
            <a:pPr lvl="1"/>
            <a:r>
              <a:rPr lang="zh-CN" altLang="en-US" dirty="0"/>
              <a:t>暂停流水线一个或者两个周期</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10</a:t>
            </a:fld>
            <a:endParaRPr lang="zh-CN" altLang="en-US">
              <a:solidFill>
                <a:srgbClr val="1F497D"/>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928191356"/>
              </p:ext>
            </p:extLst>
          </p:nvPr>
        </p:nvGraphicFramePr>
        <p:xfrm>
          <a:off x="577627" y="1370012"/>
          <a:ext cx="7882805" cy="3283122"/>
        </p:xfrm>
        <a:graphic>
          <a:graphicData uri="http://schemas.openxmlformats.org/drawingml/2006/table">
            <a:tbl>
              <a:tblPr>
                <a:tableStyleId>{5940675A-B579-460E-94D1-54222C63F5DA}</a:tableStyleId>
              </a:tblPr>
              <a:tblGrid>
                <a:gridCol w="1126115">
                  <a:extLst>
                    <a:ext uri="{9D8B030D-6E8A-4147-A177-3AD203B41FA5}">
                      <a16:colId xmlns:a16="http://schemas.microsoft.com/office/drawing/2014/main" val="20000"/>
                    </a:ext>
                  </a:extLst>
                </a:gridCol>
                <a:gridCol w="1126115">
                  <a:extLst>
                    <a:ext uri="{9D8B030D-6E8A-4147-A177-3AD203B41FA5}">
                      <a16:colId xmlns:a16="http://schemas.microsoft.com/office/drawing/2014/main" val="20001"/>
                    </a:ext>
                  </a:extLst>
                </a:gridCol>
                <a:gridCol w="1126115">
                  <a:extLst>
                    <a:ext uri="{9D8B030D-6E8A-4147-A177-3AD203B41FA5}">
                      <a16:colId xmlns:a16="http://schemas.microsoft.com/office/drawing/2014/main" val="20002"/>
                    </a:ext>
                  </a:extLst>
                </a:gridCol>
                <a:gridCol w="1126115">
                  <a:extLst>
                    <a:ext uri="{9D8B030D-6E8A-4147-A177-3AD203B41FA5}">
                      <a16:colId xmlns:a16="http://schemas.microsoft.com/office/drawing/2014/main" val="20003"/>
                    </a:ext>
                  </a:extLst>
                </a:gridCol>
                <a:gridCol w="1126115">
                  <a:extLst>
                    <a:ext uri="{9D8B030D-6E8A-4147-A177-3AD203B41FA5}">
                      <a16:colId xmlns:a16="http://schemas.microsoft.com/office/drawing/2014/main" val="20004"/>
                    </a:ext>
                  </a:extLst>
                </a:gridCol>
                <a:gridCol w="1126115">
                  <a:extLst>
                    <a:ext uri="{9D8B030D-6E8A-4147-A177-3AD203B41FA5}">
                      <a16:colId xmlns:a16="http://schemas.microsoft.com/office/drawing/2014/main" val="20005"/>
                    </a:ext>
                  </a:extLst>
                </a:gridCol>
                <a:gridCol w="1126115">
                  <a:extLst>
                    <a:ext uri="{9D8B030D-6E8A-4147-A177-3AD203B41FA5}">
                      <a16:colId xmlns:a16="http://schemas.microsoft.com/office/drawing/2014/main" val="20006"/>
                    </a:ext>
                  </a:extLst>
                </a:gridCol>
              </a:tblGrid>
              <a:tr h="547187">
                <a:tc>
                  <a:txBody>
                    <a:bodyPr/>
                    <a:lstStyle/>
                    <a:p>
                      <a:pPr algn="ctr"/>
                      <a:endParaRPr lang="zh-CN" altLang="en-US" dirty="0"/>
                    </a:p>
                  </a:txBody>
                  <a:tcPr anchor="ctr"/>
                </a:tc>
                <a:tc>
                  <a:txBody>
                    <a:bodyPr/>
                    <a:lstStyle/>
                    <a:p>
                      <a:pPr algn="ctr"/>
                      <a:r>
                        <a:rPr lang="en-US" altLang="zh-CN" dirty="0"/>
                        <a:t>R/I</a:t>
                      </a:r>
                      <a:r>
                        <a:rPr lang="zh-CN" altLang="en-US" dirty="0"/>
                        <a:t> </a:t>
                      </a:r>
                      <a:r>
                        <a:rPr lang="en-US" altLang="zh-CN" dirty="0"/>
                        <a:t>-</a:t>
                      </a:r>
                      <a:r>
                        <a:rPr lang="zh-CN" altLang="en-US" dirty="0"/>
                        <a:t> </a:t>
                      </a:r>
                      <a:r>
                        <a:rPr lang="en-US" altLang="zh-CN" dirty="0"/>
                        <a:t>Type</a:t>
                      </a:r>
                      <a:endParaRPr lang="zh-CN" altLang="en-US" dirty="0"/>
                    </a:p>
                  </a:txBody>
                  <a:tcPr anchor="ctr"/>
                </a:tc>
                <a:tc>
                  <a:txBody>
                    <a:bodyPr/>
                    <a:lstStyle/>
                    <a:p>
                      <a:pPr algn="ctr"/>
                      <a:r>
                        <a:rPr lang="en-US" altLang="zh-CN" dirty="0"/>
                        <a:t>LW</a:t>
                      </a:r>
                      <a:endParaRPr lang="zh-CN" altLang="en-US" dirty="0"/>
                    </a:p>
                  </a:txBody>
                  <a:tcPr anchor="ctr"/>
                </a:tc>
                <a:tc>
                  <a:txBody>
                    <a:bodyPr/>
                    <a:lstStyle/>
                    <a:p>
                      <a:pPr algn="ctr"/>
                      <a:r>
                        <a:rPr lang="en-US" altLang="zh-CN" dirty="0"/>
                        <a:t>SW</a:t>
                      </a:r>
                      <a:endParaRPr lang="zh-CN" altLang="en-US" dirty="0"/>
                    </a:p>
                  </a:txBody>
                  <a:tcPr anchor="ctr"/>
                </a:tc>
                <a:tc>
                  <a:txBody>
                    <a:bodyPr/>
                    <a:lstStyle/>
                    <a:p>
                      <a:pPr algn="ctr"/>
                      <a:r>
                        <a:rPr lang="en-US" altLang="zh-CN" dirty="0"/>
                        <a:t>Br</a:t>
                      </a:r>
                      <a:endParaRPr lang="zh-CN" altLang="en-US" dirty="0"/>
                    </a:p>
                  </a:txBody>
                  <a:tcPr anchor="ctr"/>
                </a:tc>
                <a:tc>
                  <a:txBody>
                    <a:bodyPr/>
                    <a:lstStyle/>
                    <a:p>
                      <a:pPr algn="ctr"/>
                      <a:r>
                        <a:rPr lang="en-US" altLang="zh-CN" dirty="0"/>
                        <a:t>J</a:t>
                      </a:r>
                      <a:endParaRPr lang="zh-CN" altLang="en-US" dirty="0"/>
                    </a:p>
                  </a:txBody>
                  <a:tcPr anchor="ctr"/>
                </a:tc>
                <a:tc>
                  <a:txBody>
                    <a:bodyPr/>
                    <a:lstStyle/>
                    <a:p>
                      <a:pPr algn="ctr"/>
                      <a:r>
                        <a:rPr lang="en-US" altLang="zh-CN" dirty="0"/>
                        <a:t>Jr</a:t>
                      </a:r>
                      <a:endParaRPr lang="zh-CN" altLang="en-US" dirty="0"/>
                    </a:p>
                  </a:txBody>
                  <a:tcPr anchor="ctr"/>
                </a:tc>
                <a:extLst>
                  <a:ext uri="{0D108BD9-81ED-4DB2-BD59-A6C34878D82A}">
                    <a16:rowId xmlns:a16="http://schemas.microsoft.com/office/drawing/2014/main" val="10000"/>
                  </a:ext>
                </a:extLst>
              </a:tr>
              <a:tr h="547187">
                <a:tc>
                  <a:txBody>
                    <a:bodyPr/>
                    <a:lstStyle/>
                    <a:p>
                      <a:pPr algn="ctr"/>
                      <a:r>
                        <a:rPr lang="en-US" altLang="zh-CN" dirty="0"/>
                        <a:t>IF</a:t>
                      </a:r>
                      <a:endParaRPr lang="zh-CN" altLang="en-US" dirty="0"/>
                    </a:p>
                  </a:txBody>
                  <a:tcPr anchor="ctr"/>
                </a:tc>
                <a:tc>
                  <a:txBody>
                    <a:bodyPr/>
                    <a:lstStyle/>
                    <a:p>
                      <a:pPr algn="ctr"/>
                      <a:r>
                        <a:rPr lang="en-US" altLang="zh-CN" dirty="0">
                          <a:solidFill>
                            <a:srgbClr val="FF0000"/>
                          </a:solidFill>
                        </a:rPr>
                        <a:t>use</a:t>
                      </a:r>
                      <a:endParaRPr lang="zh-CN" altLang="en-US" dirty="0">
                        <a:solidFill>
                          <a:srgbClr val="FF0000"/>
                        </a:solidFill>
                      </a:endParaRPr>
                    </a:p>
                  </a:txBody>
                  <a:tcPr anchor="ctr"/>
                </a:tc>
                <a:tc>
                  <a:txBody>
                    <a:bodyPr/>
                    <a:lstStyle/>
                    <a:p>
                      <a:pPr algn="ctr"/>
                      <a:r>
                        <a:rPr lang="en-US" altLang="zh-CN" dirty="0">
                          <a:solidFill>
                            <a:srgbClr val="FF0000"/>
                          </a:solidFill>
                        </a:rPr>
                        <a:t>use</a:t>
                      </a:r>
                      <a:endParaRPr lang="zh-CN" altLang="en-US" dirty="0">
                        <a:solidFill>
                          <a:srgbClr val="FF0000"/>
                        </a:solidFill>
                      </a:endParaRPr>
                    </a:p>
                  </a:txBody>
                  <a:tcPr anchor="ctr"/>
                </a:tc>
                <a:tc>
                  <a:txBody>
                    <a:bodyPr/>
                    <a:lstStyle/>
                    <a:p>
                      <a:pPr algn="ctr"/>
                      <a:r>
                        <a:rPr lang="en-US" altLang="zh-CN" dirty="0">
                          <a:solidFill>
                            <a:srgbClr val="FF0000"/>
                          </a:solidFill>
                        </a:rPr>
                        <a:t>use</a:t>
                      </a:r>
                      <a:endParaRPr lang="zh-CN" altLang="en-US" dirty="0">
                        <a:solidFill>
                          <a:srgbClr val="FF0000"/>
                        </a:solidFill>
                      </a:endParaRPr>
                    </a:p>
                  </a:txBody>
                  <a:tcPr anchor="ctr"/>
                </a:tc>
                <a:tc>
                  <a:txBody>
                    <a:bodyPr/>
                    <a:lstStyle/>
                    <a:p>
                      <a:pPr algn="ctr"/>
                      <a:r>
                        <a:rPr lang="en-US" altLang="zh-CN" dirty="0">
                          <a:solidFill>
                            <a:srgbClr val="FF0000"/>
                          </a:solidFill>
                        </a:rPr>
                        <a:t>use</a:t>
                      </a:r>
                      <a:endParaRPr lang="zh-CN" altLang="en-US" dirty="0">
                        <a:solidFill>
                          <a:srgbClr val="FF0000"/>
                        </a:solidFill>
                      </a:endParaRPr>
                    </a:p>
                  </a:txBody>
                  <a:tcPr anchor="ctr"/>
                </a:tc>
                <a:tc>
                  <a:txBody>
                    <a:bodyPr/>
                    <a:lstStyle/>
                    <a:p>
                      <a:pPr algn="ctr"/>
                      <a:r>
                        <a:rPr lang="en-US" altLang="zh-CN" dirty="0">
                          <a:solidFill>
                            <a:srgbClr val="FF0000"/>
                          </a:solidFill>
                        </a:rPr>
                        <a:t>use</a:t>
                      </a:r>
                      <a:endParaRPr lang="zh-CN" altLang="en-US" dirty="0">
                        <a:solidFill>
                          <a:srgbClr val="FF0000"/>
                        </a:solidFill>
                      </a:endParaRPr>
                    </a:p>
                  </a:txBody>
                  <a:tcPr anchor="ctr"/>
                </a:tc>
                <a:tc>
                  <a:txBody>
                    <a:bodyPr/>
                    <a:lstStyle/>
                    <a:p>
                      <a:pPr algn="ctr"/>
                      <a:r>
                        <a:rPr lang="en-US" altLang="zh-CN" dirty="0">
                          <a:solidFill>
                            <a:srgbClr val="FF0000"/>
                          </a:solidFill>
                        </a:rPr>
                        <a:t>use</a:t>
                      </a:r>
                      <a:endParaRPr lang="zh-CN" altLang="en-US" dirty="0">
                        <a:solidFill>
                          <a:srgbClr val="FF0000"/>
                        </a:solidFill>
                      </a:endParaRPr>
                    </a:p>
                  </a:txBody>
                  <a:tcPr anchor="ctr"/>
                </a:tc>
                <a:extLst>
                  <a:ext uri="{0D108BD9-81ED-4DB2-BD59-A6C34878D82A}">
                    <a16:rowId xmlns:a16="http://schemas.microsoft.com/office/drawing/2014/main" val="10001"/>
                  </a:ext>
                </a:extLst>
              </a:tr>
              <a:tr h="547187">
                <a:tc>
                  <a:txBody>
                    <a:bodyPr/>
                    <a:lstStyle/>
                    <a:p>
                      <a:pPr algn="ctr"/>
                      <a:r>
                        <a:rPr lang="en-US" altLang="zh-CN" dirty="0"/>
                        <a:t>ID</a:t>
                      </a:r>
                      <a:endParaRPr lang="zh-CN" altLang="en-US" dirty="0"/>
                    </a:p>
                  </a:txBody>
                  <a:tcPr anchor="ctr"/>
                </a:tc>
                <a:tc>
                  <a:txBody>
                    <a:bodyPr/>
                    <a:lstStyle/>
                    <a:p>
                      <a:pPr algn="ctr"/>
                      <a:r>
                        <a:rPr lang="en-US" altLang="zh-CN" dirty="0">
                          <a:solidFill>
                            <a:srgbClr val="0432FF"/>
                          </a:solidFill>
                        </a:rPr>
                        <a:t>produce</a:t>
                      </a:r>
                      <a:endParaRPr lang="zh-CN" altLang="en-US" dirty="0">
                        <a:solidFill>
                          <a:srgbClr val="0432FF"/>
                        </a:solidFill>
                      </a:endParaRPr>
                    </a:p>
                  </a:txBody>
                  <a:tcPr anchor="ctr"/>
                </a:tc>
                <a:tc>
                  <a:txBody>
                    <a:bodyPr/>
                    <a:lstStyle/>
                    <a:p>
                      <a:pPr algn="ctr"/>
                      <a:r>
                        <a:rPr lang="en-US" altLang="zh-CN" dirty="0">
                          <a:solidFill>
                            <a:srgbClr val="0432FF"/>
                          </a:solidFill>
                        </a:rPr>
                        <a:t>produce</a:t>
                      </a:r>
                      <a:endParaRPr lang="zh-CN" altLang="en-US" dirty="0">
                        <a:solidFill>
                          <a:srgbClr val="0432FF"/>
                        </a:solidFill>
                      </a:endParaRPr>
                    </a:p>
                  </a:txBody>
                  <a:tcPr anchor="ctr"/>
                </a:tc>
                <a:tc>
                  <a:txBody>
                    <a:bodyPr/>
                    <a:lstStyle/>
                    <a:p>
                      <a:pPr algn="ctr"/>
                      <a:r>
                        <a:rPr lang="en-US" altLang="zh-CN" dirty="0">
                          <a:solidFill>
                            <a:srgbClr val="0432FF"/>
                          </a:solidFill>
                        </a:rPr>
                        <a:t>produce</a:t>
                      </a:r>
                      <a:endParaRPr lang="zh-CN" altLang="en-US" dirty="0">
                        <a:solidFill>
                          <a:srgbClr val="0432FF"/>
                        </a:solidFill>
                      </a:endParaRPr>
                    </a:p>
                  </a:txBody>
                  <a:tcPr anchor="ctr"/>
                </a:tc>
                <a:tc>
                  <a:txBody>
                    <a:bodyPr/>
                    <a:lstStyle/>
                    <a:p>
                      <a:pPr algn="ctr"/>
                      <a:endParaRPr lang="zh-CN" altLang="en-US" dirty="0">
                        <a:solidFill>
                          <a:srgbClr val="0432FF"/>
                        </a:solidFill>
                      </a:endParaRPr>
                    </a:p>
                  </a:txBody>
                  <a:tcPr anchor="ctr"/>
                </a:tc>
                <a:tc>
                  <a:txBody>
                    <a:bodyPr/>
                    <a:lstStyle/>
                    <a:p>
                      <a:pPr algn="ctr"/>
                      <a:r>
                        <a:rPr lang="en-US" altLang="zh-CN" dirty="0">
                          <a:solidFill>
                            <a:srgbClr val="0432FF"/>
                          </a:solidFill>
                        </a:rPr>
                        <a:t>produce</a:t>
                      </a:r>
                      <a:endParaRPr lang="zh-CN" altLang="en-US" dirty="0">
                        <a:solidFill>
                          <a:srgbClr val="0432FF"/>
                        </a:solidFill>
                      </a:endParaRPr>
                    </a:p>
                  </a:txBody>
                  <a:tcPr anchor="ctr"/>
                </a:tc>
                <a:tc>
                  <a:txBody>
                    <a:bodyPr/>
                    <a:lstStyle/>
                    <a:p>
                      <a:pPr algn="ctr"/>
                      <a:r>
                        <a:rPr lang="en-US" altLang="zh-CN" dirty="0">
                          <a:solidFill>
                            <a:srgbClr val="0432FF"/>
                          </a:solidFill>
                        </a:rPr>
                        <a:t>produce</a:t>
                      </a:r>
                      <a:endParaRPr lang="zh-CN" altLang="en-US" dirty="0">
                        <a:solidFill>
                          <a:srgbClr val="0432FF"/>
                        </a:solidFill>
                      </a:endParaRPr>
                    </a:p>
                  </a:txBody>
                  <a:tcPr anchor="ctr"/>
                </a:tc>
                <a:extLst>
                  <a:ext uri="{0D108BD9-81ED-4DB2-BD59-A6C34878D82A}">
                    <a16:rowId xmlns:a16="http://schemas.microsoft.com/office/drawing/2014/main" val="10002"/>
                  </a:ext>
                </a:extLst>
              </a:tr>
              <a:tr h="547187">
                <a:tc>
                  <a:txBody>
                    <a:bodyPr/>
                    <a:lstStyle/>
                    <a:p>
                      <a:pPr algn="ctr"/>
                      <a:r>
                        <a:rPr lang="en-US" altLang="zh-CN" dirty="0"/>
                        <a:t>EX</a:t>
                      </a:r>
                      <a:endParaRPr lang="zh-CN" altLang="en-US" dirty="0"/>
                    </a:p>
                  </a:txBody>
                  <a:tcPr anchor="ctr"/>
                </a:tc>
                <a:tc>
                  <a:txBody>
                    <a:bodyPr/>
                    <a:lstStyle/>
                    <a:p>
                      <a:pPr algn="ctr"/>
                      <a:endParaRPr lang="zh-CN" altLang="en-US">
                        <a:solidFill>
                          <a:srgbClr val="0432FF"/>
                        </a:solidFill>
                      </a:endParaRPr>
                    </a:p>
                  </a:txBody>
                  <a:tcPr anchor="ctr"/>
                </a:tc>
                <a:tc>
                  <a:txBody>
                    <a:bodyPr/>
                    <a:lstStyle/>
                    <a:p>
                      <a:pPr algn="ctr"/>
                      <a:endParaRPr lang="zh-CN" altLang="en-US">
                        <a:solidFill>
                          <a:srgbClr val="0432FF"/>
                        </a:solidFill>
                      </a:endParaRPr>
                    </a:p>
                  </a:txBody>
                  <a:tcPr anchor="ctr"/>
                </a:tc>
                <a:tc>
                  <a:txBody>
                    <a:bodyPr/>
                    <a:lstStyle/>
                    <a:p>
                      <a:pPr algn="ctr"/>
                      <a:endParaRPr lang="zh-CN" altLang="en-US" dirty="0">
                        <a:solidFill>
                          <a:srgbClr val="0432FF"/>
                        </a:solidFill>
                      </a:endParaRPr>
                    </a:p>
                  </a:txBody>
                  <a:tcPr anchor="ctr"/>
                </a:tc>
                <a:tc>
                  <a:txBody>
                    <a:bodyPr/>
                    <a:lstStyle/>
                    <a:p>
                      <a:pPr algn="ctr"/>
                      <a:r>
                        <a:rPr lang="en-US" altLang="zh-CN" dirty="0">
                          <a:solidFill>
                            <a:srgbClr val="0432FF"/>
                          </a:solidFill>
                        </a:rPr>
                        <a:t>produce</a:t>
                      </a:r>
                      <a:endParaRPr lang="zh-CN" altLang="en-US" dirty="0">
                        <a:solidFill>
                          <a:srgbClr val="0432FF"/>
                        </a:solidFill>
                      </a:endParaRPr>
                    </a:p>
                  </a:txBody>
                  <a:tcPr anchor="ctr"/>
                </a:tc>
                <a:tc>
                  <a:txBody>
                    <a:bodyPr/>
                    <a:lstStyle/>
                    <a:p>
                      <a:pPr algn="ctr"/>
                      <a:endParaRPr lang="zh-CN" altLang="en-US">
                        <a:solidFill>
                          <a:srgbClr val="0432FF"/>
                        </a:solidFill>
                      </a:endParaRPr>
                    </a:p>
                  </a:txBody>
                  <a:tcPr anchor="ctr"/>
                </a:tc>
                <a:tc>
                  <a:txBody>
                    <a:bodyPr/>
                    <a:lstStyle/>
                    <a:p>
                      <a:pPr algn="ctr"/>
                      <a:endParaRPr lang="zh-CN" altLang="en-US" dirty="0">
                        <a:solidFill>
                          <a:srgbClr val="0432FF"/>
                        </a:solidFill>
                      </a:endParaRPr>
                    </a:p>
                  </a:txBody>
                  <a:tcPr anchor="ctr"/>
                </a:tc>
                <a:extLst>
                  <a:ext uri="{0D108BD9-81ED-4DB2-BD59-A6C34878D82A}">
                    <a16:rowId xmlns:a16="http://schemas.microsoft.com/office/drawing/2014/main" val="10003"/>
                  </a:ext>
                </a:extLst>
              </a:tr>
              <a:tr h="547187">
                <a:tc>
                  <a:txBody>
                    <a:bodyPr/>
                    <a:lstStyle/>
                    <a:p>
                      <a:pPr algn="ctr"/>
                      <a:r>
                        <a:rPr lang="en-US" altLang="zh-CN" dirty="0"/>
                        <a:t>MEM</a:t>
                      </a:r>
                      <a:endParaRPr lang="zh-CN" altLang="en-US" dirty="0"/>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10004"/>
                  </a:ext>
                </a:extLst>
              </a:tr>
              <a:tr h="547187">
                <a:tc>
                  <a:txBody>
                    <a:bodyPr/>
                    <a:lstStyle/>
                    <a:p>
                      <a:pPr algn="ctr"/>
                      <a:r>
                        <a:rPr lang="en-US" altLang="zh-CN" dirty="0"/>
                        <a:t>WB</a:t>
                      </a:r>
                      <a:endParaRPr lang="zh-CN" altLang="en-US" dirty="0"/>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dirty="0"/>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03436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控制冲突的处理</a:t>
            </a:r>
            <a:endParaRPr lang="en-US" dirty="0"/>
          </a:p>
        </p:txBody>
      </p:sp>
      <p:sp>
        <p:nvSpPr>
          <p:cNvPr id="3" name="Content Placeholder 2"/>
          <p:cNvSpPr>
            <a:spLocks noGrp="1"/>
          </p:cNvSpPr>
          <p:nvPr>
            <p:ph idx="1"/>
          </p:nvPr>
        </p:nvSpPr>
        <p:spPr/>
        <p:txBody>
          <a:bodyPr/>
          <a:lstStyle/>
          <a:p>
            <a:r>
              <a:rPr lang="zh-CN" altLang="en-US" sz="2400" dirty="0"/>
              <a:t>暂停流水线</a:t>
            </a:r>
          </a:p>
          <a:p>
            <a:pPr lvl="1"/>
            <a:r>
              <a:rPr lang="zh-CN" altLang="en-US" sz="2000" dirty="0"/>
              <a:t>直到有了正确的转移地址</a:t>
            </a:r>
          </a:p>
          <a:p>
            <a:pPr lvl="1"/>
            <a:r>
              <a:rPr lang="zh-CN" altLang="en-US" sz="2000" dirty="0"/>
              <a:t>造成性能的降低</a:t>
            </a:r>
          </a:p>
          <a:p>
            <a:r>
              <a:rPr lang="zh-CN" altLang="en-US" sz="2400" dirty="0"/>
              <a:t>预测分支不成功</a:t>
            </a:r>
          </a:p>
          <a:p>
            <a:pPr lvl="1"/>
            <a:r>
              <a:rPr lang="zh-CN" altLang="en-US" sz="2000" dirty="0"/>
              <a:t>顺序执行下一条指令</a:t>
            </a:r>
          </a:p>
          <a:p>
            <a:pPr lvl="1"/>
            <a:r>
              <a:rPr lang="zh-CN" altLang="en-US" sz="2000" dirty="0"/>
              <a:t>预测失败后要清除错误启动的指令</a:t>
            </a:r>
          </a:p>
          <a:p>
            <a:r>
              <a:rPr lang="zh-CN" altLang="en-US" sz="2400" dirty="0"/>
              <a:t>预测分支成功</a:t>
            </a:r>
          </a:p>
          <a:p>
            <a:pPr lvl="1"/>
            <a:r>
              <a:rPr lang="zh-CN" altLang="en-US" sz="2000" dirty="0"/>
              <a:t>更复杂一些，因为要计算转移目的地址</a:t>
            </a:r>
          </a:p>
          <a:p>
            <a:pPr lvl="1"/>
            <a:r>
              <a:rPr lang="zh-CN" altLang="en-US" sz="2000" dirty="0"/>
              <a:t>预测失败后要清除错误启动的指令</a:t>
            </a:r>
          </a:p>
          <a:p>
            <a:r>
              <a:rPr lang="zh-CN" altLang="en-US" sz="2400" dirty="0"/>
              <a:t>动态预测</a:t>
            </a:r>
          </a:p>
          <a:p>
            <a:pPr lvl="1"/>
            <a:r>
              <a:rPr lang="zh-CN" altLang="en-US" sz="2000" dirty="0"/>
              <a:t>硬件根据上次分支的结果进行本次预测</a:t>
            </a:r>
          </a:p>
          <a:p>
            <a:r>
              <a:rPr lang="zh-CN" altLang="en-US" sz="2400" dirty="0"/>
              <a:t>编译器处理</a:t>
            </a:r>
          </a:p>
          <a:p>
            <a:pPr lvl="1"/>
            <a:r>
              <a:rPr lang="zh-CN" altLang="en-US" sz="2000" dirty="0"/>
              <a:t>延迟槽</a:t>
            </a:r>
          </a:p>
          <a:p>
            <a:endParaRPr lang="en-US" sz="24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11</a:t>
            </a:fld>
            <a:endParaRPr lang="zh-CN" altLang="en-US">
              <a:solidFill>
                <a:srgbClr val="1F497D"/>
              </a:solidFill>
            </a:endParaRPr>
          </a:p>
        </p:txBody>
      </p:sp>
    </p:spTree>
    <p:extLst>
      <p:ext uri="{BB962C8B-B14F-4D97-AF65-F5344CB8AC3E}">
        <p14:creationId xmlns:p14="http://schemas.microsoft.com/office/powerpoint/2010/main" val="54176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暂停流水线</a:t>
            </a:r>
            <a:endParaRPr lang="en-US" dirty="0"/>
          </a:p>
        </p:txBody>
      </p:sp>
      <p:sp>
        <p:nvSpPr>
          <p:cNvPr id="3" name="Content Placeholder 2"/>
          <p:cNvSpPr>
            <a:spLocks noGrp="1"/>
          </p:cNvSpPr>
          <p:nvPr>
            <p:ph idx="1"/>
          </p:nvPr>
        </p:nvSpPr>
        <p:spPr/>
        <p:txBody>
          <a:bodyPr/>
          <a:lstStyle/>
          <a:p>
            <a:r>
              <a:rPr lang="zh-CN" altLang="en-US" dirty="0"/>
              <a:t>控制冲突简单解决方法</a:t>
            </a:r>
          </a:p>
          <a:p>
            <a:pPr lvl="1"/>
            <a:r>
              <a:rPr lang="zh-CN" altLang="en-US" dirty="0"/>
              <a:t>一旦发现分支指令就暂停流水线，即暂停该指令之后的所有指令，直到分支指令达到</a:t>
            </a:r>
            <a:r>
              <a:rPr lang="en-US" altLang="zh-CN" dirty="0"/>
              <a:t>MEM</a:t>
            </a:r>
            <a:r>
              <a:rPr lang="zh-CN" altLang="en-US" dirty="0"/>
              <a:t>段确定了新的</a:t>
            </a:r>
            <a:r>
              <a:rPr lang="en-US" altLang="zh-CN" dirty="0"/>
              <a:t>PC</a:t>
            </a:r>
            <a:r>
              <a:rPr lang="zh-CN" altLang="en-US" dirty="0"/>
              <a:t>值为止。</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12</a:t>
            </a:fld>
            <a:endParaRPr lang="zh-CN" altLang="en-US">
              <a:solidFill>
                <a:srgbClr val="1F497D"/>
              </a:solidFill>
            </a:endParaRPr>
          </a:p>
        </p:txBody>
      </p:sp>
    </p:spTree>
    <p:extLst>
      <p:ext uri="{BB962C8B-B14F-4D97-AF65-F5344CB8AC3E}">
        <p14:creationId xmlns:p14="http://schemas.microsoft.com/office/powerpoint/2010/main" val="2005853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控制冲突和相应解决方法</a:t>
            </a:r>
            <a:endParaRPr lang="en-US" dirty="0"/>
          </a:p>
        </p:txBody>
      </p:sp>
      <p:sp>
        <p:nvSpPr>
          <p:cNvPr id="3" name="Content Placeholder 2"/>
          <p:cNvSpPr>
            <a:spLocks noGrp="1"/>
          </p:cNvSpPr>
          <p:nvPr>
            <p:ph idx="1"/>
          </p:nvPr>
        </p:nvSpPr>
        <p:spPr/>
        <p:txBody>
          <a:bodyPr/>
          <a:lstStyle/>
          <a:p>
            <a:r>
              <a:rPr lang="zh-CN" altLang="en-US" dirty="0"/>
              <a:t>简单方法处理时空图</a:t>
            </a:r>
            <a:endParaRPr lang="en-US" altLang="zh-CN" dirty="0"/>
          </a:p>
          <a:p>
            <a:endParaRPr lang="en-US" dirty="0"/>
          </a:p>
          <a:p>
            <a:endParaRPr lang="en-US" dirty="0"/>
          </a:p>
          <a:p>
            <a:endParaRPr lang="en-US" dirty="0"/>
          </a:p>
          <a:p>
            <a:endParaRPr lang="en-US" dirty="0"/>
          </a:p>
          <a:p>
            <a:endParaRPr lang="en-US" dirty="0"/>
          </a:p>
          <a:p>
            <a:endParaRPr lang="en-US" dirty="0"/>
          </a:p>
          <a:p>
            <a:endParaRPr lang="en-US" altLang="zh-CN" dirty="0"/>
          </a:p>
          <a:p>
            <a:r>
              <a:rPr lang="zh-CN" altLang="en-US" dirty="0"/>
              <a:t>减少流水线处理分支指令时暂停周期数的方案</a:t>
            </a:r>
          </a:p>
          <a:p>
            <a:pPr lvl="1"/>
            <a:r>
              <a:rPr lang="zh-CN" altLang="en-US" dirty="0"/>
              <a:t>在流水线中尽早判断出分支转移是否成功；</a:t>
            </a:r>
          </a:p>
          <a:p>
            <a:pPr lvl="1"/>
            <a:r>
              <a:rPr lang="zh-CN" altLang="en-US" dirty="0"/>
              <a:t>尽早计算出分支成功转移时的</a:t>
            </a:r>
            <a:r>
              <a:rPr lang="en-US" altLang="zh-CN" dirty="0"/>
              <a:t>PC</a:t>
            </a:r>
            <a:r>
              <a:rPr lang="zh-CN" altLang="en-US" dirty="0"/>
              <a:t>值（如分支的目标地址）。</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13</a:t>
            </a:fld>
            <a:endParaRPr lang="zh-CN" altLang="en-US">
              <a:solidFill>
                <a:srgbClr val="1F497D"/>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823961553"/>
              </p:ext>
            </p:extLst>
          </p:nvPr>
        </p:nvGraphicFramePr>
        <p:xfrm>
          <a:off x="251520" y="1700808"/>
          <a:ext cx="8712966" cy="3291840"/>
        </p:xfrm>
        <a:graphic>
          <a:graphicData uri="http://schemas.openxmlformats.org/drawingml/2006/table">
            <a:tbl>
              <a:tblPr>
                <a:tableStyleId>{5940675A-B579-460E-94D1-54222C63F5DA}</a:tableStyleId>
              </a:tblPr>
              <a:tblGrid>
                <a:gridCol w="1584176">
                  <a:extLst>
                    <a:ext uri="{9D8B030D-6E8A-4147-A177-3AD203B41FA5}">
                      <a16:colId xmlns:a16="http://schemas.microsoft.com/office/drawing/2014/main" val="20000"/>
                    </a:ext>
                  </a:extLst>
                </a:gridCol>
                <a:gridCol w="712879">
                  <a:extLst>
                    <a:ext uri="{9D8B030D-6E8A-4147-A177-3AD203B41FA5}">
                      <a16:colId xmlns:a16="http://schemas.microsoft.com/office/drawing/2014/main" val="20001"/>
                    </a:ext>
                  </a:extLst>
                </a:gridCol>
                <a:gridCol w="712879">
                  <a:extLst>
                    <a:ext uri="{9D8B030D-6E8A-4147-A177-3AD203B41FA5}">
                      <a16:colId xmlns:a16="http://schemas.microsoft.com/office/drawing/2014/main" val="20002"/>
                    </a:ext>
                  </a:extLst>
                </a:gridCol>
                <a:gridCol w="712879">
                  <a:extLst>
                    <a:ext uri="{9D8B030D-6E8A-4147-A177-3AD203B41FA5}">
                      <a16:colId xmlns:a16="http://schemas.microsoft.com/office/drawing/2014/main" val="20003"/>
                    </a:ext>
                  </a:extLst>
                </a:gridCol>
                <a:gridCol w="712879">
                  <a:extLst>
                    <a:ext uri="{9D8B030D-6E8A-4147-A177-3AD203B41FA5}">
                      <a16:colId xmlns:a16="http://schemas.microsoft.com/office/drawing/2014/main" val="20004"/>
                    </a:ext>
                  </a:extLst>
                </a:gridCol>
                <a:gridCol w="712879">
                  <a:extLst>
                    <a:ext uri="{9D8B030D-6E8A-4147-A177-3AD203B41FA5}">
                      <a16:colId xmlns:a16="http://schemas.microsoft.com/office/drawing/2014/main" val="20005"/>
                    </a:ext>
                  </a:extLst>
                </a:gridCol>
                <a:gridCol w="712879">
                  <a:extLst>
                    <a:ext uri="{9D8B030D-6E8A-4147-A177-3AD203B41FA5}">
                      <a16:colId xmlns:a16="http://schemas.microsoft.com/office/drawing/2014/main" val="20006"/>
                    </a:ext>
                  </a:extLst>
                </a:gridCol>
                <a:gridCol w="712879">
                  <a:extLst>
                    <a:ext uri="{9D8B030D-6E8A-4147-A177-3AD203B41FA5}">
                      <a16:colId xmlns:a16="http://schemas.microsoft.com/office/drawing/2014/main" val="20007"/>
                    </a:ext>
                  </a:extLst>
                </a:gridCol>
                <a:gridCol w="712879">
                  <a:extLst>
                    <a:ext uri="{9D8B030D-6E8A-4147-A177-3AD203B41FA5}">
                      <a16:colId xmlns:a16="http://schemas.microsoft.com/office/drawing/2014/main" val="20008"/>
                    </a:ext>
                  </a:extLst>
                </a:gridCol>
                <a:gridCol w="712879">
                  <a:extLst>
                    <a:ext uri="{9D8B030D-6E8A-4147-A177-3AD203B41FA5}">
                      <a16:colId xmlns:a16="http://schemas.microsoft.com/office/drawing/2014/main" val="20009"/>
                    </a:ext>
                  </a:extLst>
                </a:gridCol>
                <a:gridCol w="712879">
                  <a:extLst>
                    <a:ext uri="{9D8B030D-6E8A-4147-A177-3AD203B41FA5}">
                      <a16:colId xmlns:a16="http://schemas.microsoft.com/office/drawing/2014/main" val="20010"/>
                    </a:ext>
                  </a:extLst>
                </a:gridCol>
              </a:tblGrid>
              <a:tr h="194741">
                <a:tc rowSpan="2">
                  <a:txBody>
                    <a:bodyPr/>
                    <a:lstStyle/>
                    <a:p>
                      <a:pPr algn="ctr"/>
                      <a:r>
                        <a:rPr lang="zh-CN" altLang="en-US" sz="1400" dirty="0"/>
                        <a:t>指令</a:t>
                      </a:r>
                    </a:p>
                  </a:txBody>
                  <a:tcPr anchor="ctr"/>
                </a:tc>
                <a:tc gridSpan="10">
                  <a:txBody>
                    <a:bodyPr/>
                    <a:lstStyle/>
                    <a:p>
                      <a:pPr algn="ctr"/>
                      <a:r>
                        <a:rPr lang="zh-CN" altLang="en-US" dirty="0"/>
                        <a:t>时钟</a:t>
                      </a:r>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extLst>
                  <a:ext uri="{0D108BD9-81ED-4DB2-BD59-A6C34878D82A}">
                    <a16:rowId xmlns:a16="http://schemas.microsoft.com/office/drawing/2014/main" val="10000"/>
                  </a:ext>
                </a:extLst>
              </a:tr>
              <a:tr h="194741">
                <a:tc vMerge="1">
                  <a:txBody>
                    <a:bodyPr/>
                    <a:lstStyle/>
                    <a:p>
                      <a:pPr algn="ct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2</a:t>
                      </a:r>
                      <a:endParaRPr lang="zh-CN" altLang="en-US" dirty="0"/>
                    </a:p>
                  </a:txBody>
                  <a:tcPr anchor="ctr"/>
                </a:tc>
                <a:tc>
                  <a:txBody>
                    <a:bodyPr/>
                    <a:lstStyle/>
                    <a:p>
                      <a:pPr algn="ctr"/>
                      <a:r>
                        <a:rPr lang="en-US" altLang="zh-CN" dirty="0"/>
                        <a:t>3</a:t>
                      </a:r>
                      <a:endParaRPr lang="zh-CN" altLang="en-US" dirty="0"/>
                    </a:p>
                  </a:txBody>
                  <a:tcPr anchor="ctr"/>
                </a:tc>
                <a:tc>
                  <a:txBody>
                    <a:bodyPr/>
                    <a:lstStyle/>
                    <a:p>
                      <a:pPr algn="ctr"/>
                      <a:r>
                        <a:rPr lang="en-US" altLang="zh-CN" dirty="0"/>
                        <a:t>4</a:t>
                      </a:r>
                      <a:endParaRPr lang="zh-CN" altLang="en-US" dirty="0"/>
                    </a:p>
                  </a:txBody>
                  <a:tcPr anchor="ctr"/>
                </a:tc>
                <a:tc>
                  <a:txBody>
                    <a:bodyPr/>
                    <a:lstStyle/>
                    <a:p>
                      <a:pPr algn="ctr"/>
                      <a:r>
                        <a:rPr lang="en-US" altLang="zh-CN" dirty="0"/>
                        <a:t>5</a:t>
                      </a:r>
                      <a:endParaRPr lang="zh-CN" altLang="en-US" dirty="0"/>
                    </a:p>
                  </a:txBody>
                  <a:tcPr anchor="ctr"/>
                </a:tc>
                <a:tc>
                  <a:txBody>
                    <a:bodyPr/>
                    <a:lstStyle/>
                    <a:p>
                      <a:pPr algn="ctr"/>
                      <a:r>
                        <a:rPr lang="en-US" altLang="zh-CN" dirty="0"/>
                        <a:t>6</a:t>
                      </a:r>
                      <a:endParaRPr lang="zh-CN" altLang="en-US" dirty="0"/>
                    </a:p>
                  </a:txBody>
                  <a:tcPr anchor="ctr"/>
                </a:tc>
                <a:tc>
                  <a:txBody>
                    <a:bodyPr/>
                    <a:lstStyle/>
                    <a:p>
                      <a:pPr algn="ctr"/>
                      <a:r>
                        <a:rPr lang="en-US" altLang="zh-CN" dirty="0"/>
                        <a:t>7</a:t>
                      </a:r>
                      <a:endParaRPr lang="zh-CN" altLang="en-US" dirty="0"/>
                    </a:p>
                  </a:txBody>
                  <a:tcPr anchor="ctr"/>
                </a:tc>
                <a:tc>
                  <a:txBody>
                    <a:bodyPr/>
                    <a:lstStyle/>
                    <a:p>
                      <a:pPr algn="ctr"/>
                      <a:r>
                        <a:rPr lang="en-US" altLang="zh-CN" dirty="0"/>
                        <a:t>8</a:t>
                      </a:r>
                      <a:endParaRPr lang="zh-CN" altLang="en-US" dirty="0"/>
                    </a:p>
                  </a:txBody>
                  <a:tcPr anchor="ctr"/>
                </a:tc>
                <a:tc>
                  <a:txBody>
                    <a:bodyPr/>
                    <a:lstStyle/>
                    <a:p>
                      <a:pPr algn="ctr"/>
                      <a:r>
                        <a:rPr lang="en-US" altLang="zh-CN" dirty="0"/>
                        <a:t>9</a:t>
                      </a:r>
                      <a:endParaRPr lang="zh-CN" altLang="en-US" dirty="0"/>
                    </a:p>
                  </a:txBody>
                  <a:tcPr anchor="ctr"/>
                </a:tc>
                <a:tc>
                  <a:txBody>
                    <a:bodyPr/>
                    <a:lstStyle/>
                    <a:p>
                      <a:pPr algn="ctr"/>
                      <a:r>
                        <a:rPr lang="en-US" altLang="zh-CN" dirty="0"/>
                        <a:t>10</a:t>
                      </a:r>
                      <a:endParaRPr lang="zh-CN" altLang="en-US" dirty="0"/>
                    </a:p>
                  </a:txBody>
                  <a:tcPr anchor="ctr"/>
                </a:tc>
                <a:extLst>
                  <a:ext uri="{0D108BD9-81ED-4DB2-BD59-A6C34878D82A}">
                    <a16:rowId xmlns:a16="http://schemas.microsoft.com/office/drawing/2014/main" val="10001"/>
                  </a:ext>
                </a:extLst>
              </a:tr>
              <a:tr h="194741">
                <a:tc>
                  <a:txBody>
                    <a:bodyPr/>
                    <a:lstStyle/>
                    <a:p>
                      <a:pPr algn="ctr"/>
                      <a:r>
                        <a:rPr lang="zh-CN" altLang="en-US" sz="1400" dirty="0"/>
                        <a:t>分支指令</a:t>
                      </a:r>
                    </a:p>
                  </a:txBody>
                  <a:tcPr anchor="ctr"/>
                </a:tc>
                <a:tc>
                  <a:txBody>
                    <a:bodyPr/>
                    <a:lstStyle/>
                    <a:p>
                      <a:pPr algn="ctr"/>
                      <a:r>
                        <a:rPr lang="en-US" altLang="zh-CN" dirty="0"/>
                        <a:t>IF</a:t>
                      </a:r>
                      <a:endParaRPr lang="zh-CN" altLang="en-US" dirty="0"/>
                    </a:p>
                  </a:txBody>
                  <a:tcPr anchor="ctr"/>
                </a:tc>
                <a:tc>
                  <a:txBody>
                    <a:bodyPr/>
                    <a:lstStyle/>
                    <a:p>
                      <a:pPr algn="ctr"/>
                      <a:r>
                        <a:rPr lang="en-US" altLang="zh-CN" dirty="0"/>
                        <a:t>ID</a:t>
                      </a:r>
                      <a:endParaRPr lang="zh-CN" altLang="en-US" dirty="0"/>
                    </a:p>
                  </a:txBody>
                  <a:tcPr anchor="ctr"/>
                </a:tc>
                <a:tc>
                  <a:txBody>
                    <a:bodyPr/>
                    <a:lstStyle/>
                    <a:p>
                      <a:pPr algn="ctr"/>
                      <a:r>
                        <a:rPr lang="en-US" altLang="zh-CN" dirty="0"/>
                        <a:t>EX</a:t>
                      </a:r>
                      <a:endParaRPr lang="zh-CN" altLang="en-US" dirty="0"/>
                    </a:p>
                  </a:txBody>
                  <a:tcPr anchor="ctr"/>
                </a:tc>
                <a:tc>
                  <a:txBody>
                    <a:bodyPr/>
                    <a:lstStyle/>
                    <a:p>
                      <a:pPr algn="ctr"/>
                      <a:r>
                        <a:rPr lang="en-US" altLang="zh-CN" dirty="0"/>
                        <a:t>MEM</a:t>
                      </a:r>
                      <a:endParaRPr lang="zh-CN" altLang="en-US" dirty="0"/>
                    </a:p>
                  </a:txBody>
                  <a:tcPr anchor="ctr"/>
                </a:tc>
                <a:tc>
                  <a:txBody>
                    <a:bodyPr/>
                    <a:lstStyle/>
                    <a:p>
                      <a:pPr algn="ctr"/>
                      <a:r>
                        <a:rPr lang="en-US" altLang="zh-CN" dirty="0"/>
                        <a:t>WB</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extLst>
                  <a:ext uri="{0D108BD9-81ED-4DB2-BD59-A6C34878D82A}">
                    <a16:rowId xmlns:a16="http://schemas.microsoft.com/office/drawing/2014/main" val="10002"/>
                  </a:ext>
                </a:extLst>
              </a:tr>
              <a:tr h="194741">
                <a:tc>
                  <a:txBody>
                    <a:bodyPr/>
                    <a:lstStyle/>
                    <a:p>
                      <a:pPr algn="ctr"/>
                      <a:r>
                        <a:rPr lang="zh-CN" altLang="en-US" sz="1400" dirty="0"/>
                        <a:t>分支后继指令</a:t>
                      </a:r>
                    </a:p>
                  </a:txBody>
                  <a:tcPr anchor="ctr"/>
                </a:tc>
                <a:tc>
                  <a:txBody>
                    <a:bodyPr/>
                    <a:lstStyle/>
                    <a:p>
                      <a:pPr algn="ctr"/>
                      <a:endParaRPr lang="zh-CN" altLang="en-US"/>
                    </a:p>
                  </a:txBody>
                  <a:tcPr anchor="ctr"/>
                </a:tc>
                <a:tc>
                  <a:txBody>
                    <a:bodyPr/>
                    <a:lstStyle/>
                    <a:p>
                      <a:pPr algn="ctr"/>
                      <a:r>
                        <a:rPr lang="en-US" altLang="zh-CN" dirty="0"/>
                        <a:t>IF</a:t>
                      </a:r>
                      <a:endParaRPr lang="zh-CN" altLang="en-US" dirty="0"/>
                    </a:p>
                  </a:txBody>
                  <a:tcPr anchor="ctr"/>
                </a:tc>
                <a:tc>
                  <a:txBody>
                    <a:bodyPr/>
                    <a:lstStyle/>
                    <a:p>
                      <a:pPr algn="ctr"/>
                      <a:r>
                        <a:rPr lang="en-US" altLang="zh-CN" dirty="0"/>
                        <a:t>Stall</a:t>
                      </a:r>
                      <a:endParaRPr lang="zh-CN" altLang="en-US" dirty="0"/>
                    </a:p>
                  </a:txBody>
                  <a:tcPr anchor="ctr"/>
                </a:tc>
                <a:tc>
                  <a:txBody>
                    <a:bodyPr/>
                    <a:lstStyle/>
                    <a:p>
                      <a:pPr algn="ctr"/>
                      <a:r>
                        <a:rPr lang="en-US" altLang="zh-CN" dirty="0"/>
                        <a:t>Stall</a:t>
                      </a:r>
                      <a:endParaRPr lang="zh-CN" altLang="en-US" dirty="0"/>
                    </a:p>
                  </a:txBody>
                  <a:tcPr anchor="ctr"/>
                </a:tc>
                <a:tc>
                  <a:txBody>
                    <a:bodyPr/>
                    <a:lstStyle/>
                    <a:p>
                      <a:pPr algn="ctr"/>
                      <a:r>
                        <a:rPr lang="en-US" altLang="zh-CN" dirty="0"/>
                        <a:t>IF</a:t>
                      </a:r>
                      <a:endParaRPr lang="zh-CN" altLang="en-US" dirty="0"/>
                    </a:p>
                  </a:txBody>
                  <a:tcPr anchor="ctr"/>
                </a:tc>
                <a:tc>
                  <a:txBody>
                    <a:bodyPr/>
                    <a:lstStyle/>
                    <a:p>
                      <a:pPr algn="ctr"/>
                      <a:r>
                        <a:rPr lang="en-US" altLang="zh-CN" dirty="0"/>
                        <a:t>ID</a:t>
                      </a:r>
                      <a:endParaRPr lang="zh-CN" altLang="en-US" dirty="0"/>
                    </a:p>
                  </a:txBody>
                  <a:tcPr anchor="ctr"/>
                </a:tc>
                <a:tc>
                  <a:txBody>
                    <a:bodyPr/>
                    <a:lstStyle/>
                    <a:p>
                      <a:pPr algn="ctr"/>
                      <a:r>
                        <a:rPr lang="en-US" altLang="zh-CN" dirty="0"/>
                        <a:t>EX</a:t>
                      </a:r>
                      <a:endParaRPr lang="zh-CN" altLang="en-US" dirty="0"/>
                    </a:p>
                  </a:txBody>
                  <a:tcPr anchor="ctr"/>
                </a:tc>
                <a:tc>
                  <a:txBody>
                    <a:bodyPr/>
                    <a:lstStyle/>
                    <a:p>
                      <a:pPr algn="ctr"/>
                      <a:r>
                        <a:rPr lang="en-US" altLang="zh-CN" dirty="0"/>
                        <a:t>MEM</a:t>
                      </a:r>
                      <a:endParaRPr lang="zh-CN" altLang="en-US" dirty="0"/>
                    </a:p>
                  </a:txBody>
                  <a:tcPr anchor="ctr"/>
                </a:tc>
                <a:tc>
                  <a:txBody>
                    <a:bodyPr/>
                    <a:lstStyle/>
                    <a:p>
                      <a:pPr algn="ctr"/>
                      <a:r>
                        <a:rPr lang="en-US" altLang="zh-CN" dirty="0"/>
                        <a:t>WB</a:t>
                      </a:r>
                      <a:endParaRPr lang="zh-CN" altLang="en-US" dirty="0"/>
                    </a:p>
                  </a:txBody>
                  <a:tcPr anchor="ctr"/>
                </a:tc>
                <a:tc>
                  <a:txBody>
                    <a:bodyPr/>
                    <a:lstStyle/>
                    <a:p>
                      <a:pPr algn="ctr"/>
                      <a:endParaRPr lang="zh-CN" altLang="en-US"/>
                    </a:p>
                  </a:txBody>
                  <a:tcPr anchor="ctr"/>
                </a:tc>
                <a:extLst>
                  <a:ext uri="{0D108BD9-81ED-4DB2-BD59-A6C34878D82A}">
                    <a16:rowId xmlns:a16="http://schemas.microsoft.com/office/drawing/2014/main" val="10003"/>
                  </a:ext>
                </a:extLst>
              </a:tr>
              <a:tr h="194741">
                <a:tc>
                  <a:txBody>
                    <a:bodyPr/>
                    <a:lstStyle/>
                    <a:p>
                      <a:pPr algn="ctr"/>
                      <a:r>
                        <a:rPr lang="zh-CN" altLang="en-US" sz="1400" dirty="0"/>
                        <a:t>分支后继指令</a:t>
                      </a:r>
                      <a:r>
                        <a:rPr lang="en-US" altLang="zh-CN" sz="1400" dirty="0"/>
                        <a:t>+1</a:t>
                      </a:r>
                      <a:endParaRPr lang="zh-CN" altLang="en-US" sz="1400" dirty="0"/>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r>
                        <a:rPr lang="en-US" altLang="zh-CN" dirty="0"/>
                        <a:t>IF</a:t>
                      </a:r>
                      <a:endParaRPr lang="zh-CN" altLang="en-US" dirty="0"/>
                    </a:p>
                  </a:txBody>
                  <a:tcPr anchor="ctr"/>
                </a:tc>
                <a:tc>
                  <a:txBody>
                    <a:bodyPr/>
                    <a:lstStyle/>
                    <a:p>
                      <a:pPr algn="ctr"/>
                      <a:r>
                        <a:rPr lang="en-US" altLang="zh-CN" dirty="0"/>
                        <a:t>ID</a:t>
                      </a:r>
                      <a:endParaRPr lang="zh-CN" altLang="en-US" dirty="0"/>
                    </a:p>
                  </a:txBody>
                  <a:tcPr anchor="ctr"/>
                </a:tc>
                <a:tc>
                  <a:txBody>
                    <a:bodyPr/>
                    <a:lstStyle/>
                    <a:p>
                      <a:pPr algn="ctr"/>
                      <a:r>
                        <a:rPr lang="en-US" altLang="zh-CN" dirty="0"/>
                        <a:t>EX</a:t>
                      </a:r>
                      <a:endParaRPr lang="zh-CN" altLang="en-US" dirty="0"/>
                    </a:p>
                  </a:txBody>
                  <a:tcPr anchor="ctr"/>
                </a:tc>
                <a:tc>
                  <a:txBody>
                    <a:bodyPr/>
                    <a:lstStyle/>
                    <a:p>
                      <a:pPr algn="ctr"/>
                      <a:r>
                        <a:rPr lang="en-US" altLang="zh-CN" dirty="0"/>
                        <a:t>MEM</a:t>
                      </a:r>
                      <a:endParaRPr lang="zh-CN" altLang="en-US" dirty="0"/>
                    </a:p>
                  </a:txBody>
                  <a:tcPr anchor="ctr"/>
                </a:tc>
                <a:tc>
                  <a:txBody>
                    <a:bodyPr/>
                    <a:lstStyle/>
                    <a:p>
                      <a:pPr algn="ctr"/>
                      <a:r>
                        <a:rPr lang="en-US" altLang="zh-CN" dirty="0"/>
                        <a:t>WB</a:t>
                      </a:r>
                      <a:endParaRPr lang="zh-CN" altLang="en-US" dirty="0"/>
                    </a:p>
                  </a:txBody>
                  <a:tcPr anchor="ctr"/>
                </a:tc>
                <a:extLst>
                  <a:ext uri="{0D108BD9-81ED-4DB2-BD59-A6C34878D82A}">
                    <a16:rowId xmlns:a16="http://schemas.microsoft.com/office/drawing/2014/main" val="10004"/>
                  </a:ext>
                </a:extLst>
              </a:tr>
              <a:tr h="194741">
                <a:tc>
                  <a:txBody>
                    <a:bodyPr/>
                    <a:lstStyle/>
                    <a:p>
                      <a:pPr algn="ctr"/>
                      <a:r>
                        <a:rPr lang="zh-CN" altLang="en-US" sz="1400" dirty="0"/>
                        <a:t>分支后继指令</a:t>
                      </a:r>
                      <a:r>
                        <a:rPr lang="en-US" altLang="zh-CN" sz="1400" dirty="0"/>
                        <a:t>+2</a:t>
                      </a:r>
                      <a:endParaRPr lang="zh-CN" altLang="en-US" sz="1400" dirty="0"/>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r>
                        <a:rPr lang="en-US" altLang="zh-CN" dirty="0"/>
                        <a:t>IF</a:t>
                      </a:r>
                      <a:endParaRPr lang="zh-CN" altLang="en-US" dirty="0"/>
                    </a:p>
                  </a:txBody>
                  <a:tcPr anchor="ctr"/>
                </a:tc>
                <a:tc>
                  <a:txBody>
                    <a:bodyPr/>
                    <a:lstStyle/>
                    <a:p>
                      <a:pPr algn="ctr"/>
                      <a:r>
                        <a:rPr lang="en-US" altLang="zh-CN" dirty="0"/>
                        <a:t>ID</a:t>
                      </a:r>
                      <a:endParaRPr lang="zh-CN" altLang="en-US" dirty="0"/>
                    </a:p>
                  </a:txBody>
                  <a:tcPr anchor="ctr"/>
                </a:tc>
                <a:tc>
                  <a:txBody>
                    <a:bodyPr/>
                    <a:lstStyle/>
                    <a:p>
                      <a:pPr algn="ctr"/>
                      <a:r>
                        <a:rPr lang="en-US" altLang="zh-CN" dirty="0"/>
                        <a:t>EX</a:t>
                      </a:r>
                      <a:endParaRPr lang="zh-CN" altLang="en-US" dirty="0"/>
                    </a:p>
                  </a:txBody>
                  <a:tcPr anchor="ctr"/>
                </a:tc>
                <a:tc>
                  <a:txBody>
                    <a:bodyPr/>
                    <a:lstStyle/>
                    <a:p>
                      <a:pPr algn="ctr"/>
                      <a:r>
                        <a:rPr lang="en-US" altLang="zh-CN" dirty="0"/>
                        <a:t>MEM</a:t>
                      </a:r>
                      <a:endParaRPr lang="zh-CN" altLang="en-US" dirty="0"/>
                    </a:p>
                  </a:txBody>
                  <a:tcPr anchor="ctr"/>
                </a:tc>
                <a:extLst>
                  <a:ext uri="{0D108BD9-81ED-4DB2-BD59-A6C34878D82A}">
                    <a16:rowId xmlns:a16="http://schemas.microsoft.com/office/drawing/2014/main" val="10005"/>
                  </a:ext>
                </a:extLst>
              </a:tr>
              <a:tr h="194741">
                <a:tc>
                  <a:txBody>
                    <a:bodyPr/>
                    <a:lstStyle/>
                    <a:p>
                      <a:pPr algn="ctr"/>
                      <a:r>
                        <a:rPr lang="zh-CN" altLang="en-US" sz="1400" dirty="0"/>
                        <a:t>分支后继指令</a:t>
                      </a:r>
                      <a:r>
                        <a:rPr lang="en-US" altLang="zh-CN" sz="1400" dirty="0"/>
                        <a:t>+3</a:t>
                      </a:r>
                      <a:endParaRPr lang="zh-CN" altLang="en-US" sz="1400" dirty="0"/>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dirty="0"/>
                    </a:p>
                  </a:txBody>
                  <a:tcPr anchor="ctr"/>
                </a:tc>
                <a:tc>
                  <a:txBody>
                    <a:bodyPr/>
                    <a:lstStyle/>
                    <a:p>
                      <a:pPr algn="ctr"/>
                      <a:endParaRPr lang="zh-CN" altLang="en-US"/>
                    </a:p>
                  </a:txBody>
                  <a:tcPr anchor="ctr"/>
                </a:tc>
                <a:tc>
                  <a:txBody>
                    <a:bodyPr/>
                    <a:lstStyle/>
                    <a:p>
                      <a:pPr algn="ctr"/>
                      <a:r>
                        <a:rPr lang="en-US" altLang="zh-CN" dirty="0"/>
                        <a:t>IF</a:t>
                      </a:r>
                      <a:endParaRPr lang="zh-CN" altLang="en-US" dirty="0"/>
                    </a:p>
                  </a:txBody>
                  <a:tcPr anchor="ctr"/>
                </a:tc>
                <a:tc>
                  <a:txBody>
                    <a:bodyPr/>
                    <a:lstStyle/>
                    <a:p>
                      <a:pPr algn="ctr"/>
                      <a:r>
                        <a:rPr lang="en-US" altLang="zh-CN" dirty="0"/>
                        <a:t>ID</a:t>
                      </a:r>
                      <a:endParaRPr lang="zh-CN" altLang="en-US" dirty="0"/>
                    </a:p>
                  </a:txBody>
                  <a:tcPr anchor="ctr"/>
                </a:tc>
                <a:tc>
                  <a:txBody>
                    <a:bodyPr/>
                    <a:lstStyle/>
                    <a:p>
                      <a:pPr algn="ctr"/>
                      <a:r>
                        <a:rPr lang="en-US" altLang="zh-CN" dirty="0"/>
                        <a:t>EX</a:t>
                      </a:r>
                      <a:endParaRPr lang="zh-CN" altLang="en-US" dirty="0"/>
                    </a:p>
                  </a:txBody>
                  <a:tcPr anchor="ctr"/>
                </a:tc>
                <a:extLst>
                  <a:ext uri="{0D108BD9-81ED-4DB2-BD59-A6C34878D82A}">
                    <a16:rowId xmlns:a16="http://schemas.microsoft.com/office/drawing/2014/main" val="10006"/>
                  </a:ext>
                </a:extLst>
              </a:tr>
              <a:tr h="194741">
                <a:tc>
                  <a:txBody>
                    <a:bodyPr/>
                    <a:lstStyle/>
                    <a:p>
                      <a:pPr algn="ctr"/>
                      <a:r>
                        <a:rPr lang="zh-CN" altLang="en-US" sz="1400" dirty="0"/>
                        <a:t>分支后继指令</a:t>
                      </a:r>
                      <a:r>
                        <a:rPr lang="en-US" altLang="zh-CN" sz="1400" dirty="0"/>
                        <a:t>+4</a:t>
                      </a:r>
                      <a:endParaRPr lang="zh-CN" altLang="en-US" sz="1400"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r>
                        <a:rPr lang="en-US" altLang="zh-CN" dirty="0"/>
                        <a:t>IF</a:t>
                      </a:r>
                      <a:endParaRPr lang="zh-CN" altLang="en-US" dirty="0"/>
                    </a:p>
                  </a:txBody>
                  <a:tcPr anchor="ctr"/>
                </a:tc>
                <a:tc>
                  <a:txBody>
                    <a:bodyPr/>
                    <a:lstStyle/>
                    <a:p>
                      <a:pPr algn="ctr"/>
                      <a:r>
                        <a:rPr lang="en-US" altLang="zh-CN" dirty="0"/>
                        <a:t>ID</a:t>
                      </a:r>
                      <a:endParaRPr lang="zh-CN" altLang="en-US" dirty="0"/>
                    </a:p>
                  </a:txBody>
                  <a:tcPr anchor="ctr"/>
                </a:tc>
                <a:extLst>
                  <a:ext uri="{0D108BD9-81ED-4DB2-BD59-A6C34878D82A}">
                    <a16:rowId xmlns:a16="http://schemas.microsoft.com/office/drawing/2014/main" val="10007"/>
                  </a:ext>
                </a:extLst>
              </a:tr>
              <a:tr h="19474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dirty="0"/>
                        <a:t>分支后继指令</a:t>
                      </a:r>
                      <a:r>
                        <a:rPr lang="en-US" altLang="zh-CN" sz="1400" dirty="0"/>
                        <a:t>+5</a:t>
                      </a:r>
                      <a:endParaRPr lang="zh-CN" altLang="en-US" sz="1400"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r>
                        <a:rPr lang="en-US" altLang="zh-CN" dirty="0"/>
                        <a:t>IF</a:t>
                      </a:r>
                      <a:endParaRPr lang="zh-CN" altLang="en-US" dirty="0"/>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04720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支持流水的</a:t>
            </a:r>
            <a:r>
              <a:rPr kumimoji="1" lang="en-US" altLang="zh-CN" dirty="0"/>
              <a:t>CPU</a:t>
            </a:r>
            <a:r>
              <a:rPr kumimoji="1" lang="zh-CN" altLang="en-US" dirty="0"/>
              <a:t>（加上</a:t>
            </a:r>
            <a:r>
              <a:rPr kumimoji="1" lang="en-US" altLang="zh-CN" dirty="0"/>
              <a:t>Data</a:t>
            </a:r>
            <a:r>
              <a:rPr kumimoji="1" lang="zh-CN" altLang="en-US" dirty="0"/>
              <a:t> </a:t>
            </a:r>
            <a:r>
              <a:rPr kumimoji="1" lang="en-US" altLang="zh-CN" dirty="0"/>
              <a:t>Forwarding</a:t>
            </a:r>
            <a:r>
              <a:rPr kumimoji="1" lang="zh-CN" altLang="en-US" dirty="0"/>
              <a:t>）</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14</a:t>
            </a:fld>
            <a:endParaRPr lang="zh-CN" altLang="en-US">
              <a:solidFill>
                <a:srgbClr val="1F497D"/>
              </a:solidFill>
            </a:endParaRPr>
          </a:p>
        </p:txBody>
      </p:sp>
      <p:pic>
        <p:nvPicPr>
          <p:cNvPr id="596" name="Picture 5" descr="f04-60-P37449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817" y="1268760"/>
            <a:ext cx="8201025"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7265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暂停流水线</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15</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043608" y="1152108"/>
            <a:ext cx="7380312" cy="5233960"/>
          </a:xfrm>
          <a:prstGeom prst="rect">
            <a:avLst/>
          </a:prstGeom>
        </p:spPr>
      </p:pic>
    </p:spTree>
    <p:extLst>
      <p:ext uri="{BB962C8B-B14F-4D97-AF65-F5344CB8AC3E}">
        <p14:creationId xmlns:p14="http://schemas.microsoft.com/office/powerpoint/2010/main" val="916869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暂停流水线</a:t>
            </a:r>
            <a:endParaRPr lang="en-US" dirty="0"/>
          </a:p>
        </p:txBody>
      </p:sp>
      <p:sp>
        <p:nvSpPr>
          <p:cNvPr id="3" name="Content Placeholder 2"/>
          <p:cNvSpPr>
            <a:spLocks noGrp="1"/>
          </p:cNvSpPr>
          <p:nvPr>
            <p:ph idx="1"/>
          </p:nvPr>
        </p:nvSpPr>
        <p:spPr>
          <a:xfrm>
            <a:off x="457200" y="1219200"/>
            <a:ext cx="8229600" cy="1345704"/>
          </a:xfrm>
        </p:spPr>
        <p:txBody>
          <a:bodyPr/>
          <a:lstStyle/>
          <a:p>
            <a:r>
              <a:rPr lang="zh-CN" altLang="en-US" dirty="0"/>
              <a:t>减少暂停周期数</a:t>
            </a:r>
          </a:p>
          <a:p>
            <a:pPr lvl="1"/>
            <a:r>
              <a:rPr lang="zh-CN" altLang="en-US" dirty="0"/>
              <a:t>在流水线中尽早判断出分支转移是否成功；</a:t>
            </a:r>
          </a:p>
          <a:p>
            <a:pPr lvl="1"/>
            <a:r>
              <a:rPr lang="zh-CN" altLang="en-US" dirty="0"/>
              <a:t>尽早计算出分支成功转移时的</a:t>
            </a:r>
            <a:r>
              <a:rPr lang="en-US" altLang="zh-CN" dirty="0"/>
              <a:t>PC</a:t>
            </a:r>
            <a:r>
              <a:rPr lang="zh-CN" altLang="en-US" dirty="0"/>
              <a:t>值（如分支目标地址）。</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16</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763688" y="2564505"/>
            <a:ext cx="5920953" cy="4083228"/>
          </a:xfrm>
          <a:prstGeom prst="rect">
            <a:avLst/>
          </a:prstGeom>
        </p:spPr>
      </p:pic>
    </p:spTree>
    <p:extLst>
      <p:ext uri="{BB962C8B-B14F-4D97-AF65-F5344CB8AC3E}">
        <p14:creationId xmlns:p14="http://schemas.microsoft.com/office/powerpoint/2010/main" val="759999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减少分支延迟</a:t>
            </a:r>
          </a:p>
        </p:txBody>
      </p:sp>
      <p:sp>
        <p:nvSpPr>
          <p:cNvPr id="5" name="Content Placeholder 4"/>
          <p:cNvSpPr>
            <a:spLocks noGrp="1"/>
          </p:cNvSpPr>
          <p:nvPr>
            <p:ph idx="1"/>
          </p:nvPr>
        </p:nvSpPr>
        <p:spPr/>
        <p:txBody>
          <a:bodyPr/>
          <a:lstStyle/>
          <a:p>
            <a:r>
              <a:rPr lang="zh-CN" altLang="en-US" dirty="0"/>
              <a:t>硬件在</a:t>
            </a:r>
            <a:r>
              <a:rPr lang="en-US" altLang="zh-CN" dirty="0"/>
              <a:t>ID</a:t>
            </a:r>
            <a:r>
              <a:rPr lang="zh-CN" altLang="en-US" dirty="0"/>
              <a:t>阶段就确定需要的信息，增加：</a:t>
            </a:r>
            <a:endParaRPr lang="en-US" altLang="zh-CN" dirty="0"/>
          </a:p>
          <a:p>
            <a:pPr lvl="1"/>
            <a:r>
              <a:rPr lang="zh-CN" altLang="en-US" dirty="0"/>
              <a:t>目标地址加法器</a:t>
            </a:r>
            <a:endParaRPr lang="en-US" altLang="zh-CN" dirty="0"/>
          </a:p>
          <a:p>
            <a:pPr lvl="1"/>
            <a:r>
              <a:rPr lang="zh-CN" altLang="en-US" dirty="0"/>
              <a:t>寄存器比较器</a:t>
            </a:r>
            <a:endParaRPr lang="en-US" altLang="zh-CN" dirty="0"/>
          </a:p>
          <a:p>
            <a:r>
              <a:rPr lang="zh-CN" altLang="en-US" dirty="0"/>
              <a:t>例子程序：</a:t>
            </a:r>
            <a:r>
              <a:rPr lang="en-US" altLang="zh-CN" dirty="0"/>
              <a:t>Branch</a:t>
            </a:r>
            <a:r>
              <a:rPr lang="zh-CN" altLang="en-US" dirty="0"/>
              <a:t> </a:t>
            </a:r>
            <a:r>
              <a:rPr lang="en-US" altLang="zh-CN" dirty="0"/>
              <a:t>Taken</a:t>
            </a:r>
          </a:p>
          <a:p>
            <a:pPr lvl="1"/>
            <a:r>
              <a:rPr lang="en-US" altLang="en-US" sz="2400" dirty="0">
                <a:latin typeface="Lucida Console" charset="0"/>
              </a:rPr>
              <a:t>36:  sub  $10, $4, $8</a:t>
            </a:r>
            <a:br>
              <a:rPr lang="en-US" altLang="en-US" sz="2400" dirty="0">
                <a:latin typeface="Lucida Console" charset="0"/>
              </a:rPr>
            </a:br>
            <a:r>
              <a:rPr lang="en-US" altLang="en-US" sz="2400" dirty="0">
                <a:latin typeface="Lucida Console" charset="0"/>
              </a:rPr>
              <a:t>40:  </a:t>
            </a:r>
            <a:r>
              <a:rPr lang="en-US" altLang="en-US" sz="2400" dirty="0" err="1">
                <a:latin typeface="Lucida Console" charset="0"/>
              </a:rPr>
              <a:t>beq</a:t>
            </a:r>
            <a:r>
              <a:rPr lang="en-US" altLang="en-US" sz="2400" dirty="0">
                <a:latin typeface="Lucida Console" charset="0"/>
              </a:rPr>
              <a:t>  $1,  $3, 7</a:t>
            </a:r>
            <a:br>
              <a:rPr lang="en-US" altLang="en-US" sz="2400" dirty="0">
                <a:latin typeface="Lucida Console" charset="0"/>
              </a:rPr>
            </a:br>
            <a:r>
              <a:rPr lang="en-US" altLang="en-US" sz="2400" dirty="0">
                <a:latin typeface="Lucida Console" charset="0"/>
              </a:rPr>
              <a:t>44:  and  $12, $2, $5</a:t>
            </a:r>
            <a:br>
              <a:rPr lang="en-US" altLang="en-US" sz="2400" dirty="0">
                <a:latin typeface="Lucida Console" charset="0"/>
              </a:rPr>
            </a:br>
            <a:r>
              <a:rPr lang="en-US" altLang="en-US" sz="2400" dirty="0">
                <a:latin typeface="Lucida Console" charset="0"/>
              </a:rPr>
              <a:t>48:  or   $13, $2, $6</a:t>
            </a:r>
            <a:br>
              <a:rPr lang="en-US" altLang="en-US" sz="2400" dirty="0">
                <a:latin typeface="Lucida Console" charset="0"/>
              </a:rPr>
            </a:br>
            <a:r>
              <a:rPr lang="en-US" altLang="en-US" sz="2400" dirty="0">
                <a:latin typeface="Lucida Console" charset="0"/>
              </a:rPr>
              <a:t>52:  add  $14, $4, $2</a:t>
            </a:r>
            <a:br>
              <a:rPr lang="en-US" altLang="en-US" sz="2400" dirty="0">
                <a:latin typeface="Lucida Console" charset="0"/>
              </a:rPr>
            </a:br>
            <a:r>
              <a:rPr lang="en-US" altLang="en-US" sz="2400" dirty="0">
                <a:latin typeface="Lucida Console" charset="0"/>
              </a:rPr>
              <a:t>56:  </a:t>
            </a:r>
            <a:r>
              <a:rPr lang="en-US" altLang="en-US" sz="2400" dirty="0" err="1">
                <a:latin typeface="Lucida Console" charset="0"/>
              </a:rPr>
              <a:t>slt</a:t>
            </a:r>
            <a:r>
              <a:rPr lang="en-US" altLang="en-US" sz="2400" dirty="0">
                <a:latin typeface="Lucida Console" charset="0"/>
              </a:rPr>
              <a:t>  $15, $6, $7</a:t>
            </a:r>
            <a:br>
              <a:rPr lang="en-US" altLang="en-US" sz="2400" dirty="0">
                <a:latin typeface="Lucida Console" charset="0"/>
              </a:rPr>
            </a:br>
            <a:r>
              <a:rPr lang="en-US" altLang="en-US" sz="2400" dirty="0">
                <a:latin typeface="Lucida Console" charset="0"/>
              </a:rPr>
              <a:t>     ...</a:t>
            </a:r>
            <a:br>
              <a:rPr lang="en-US" altLang="en-US" sz="2400" dirty="0">
                <a:latin typeface="Lucida Console" charset="0"/>
              </a:rPr>
            </a:br>
            <a:r>
              <a:rPr lang="en-US" altLang="en-US" sz="2400" dirty="0">
                <a:latin typeface="Lucida Console" charset="0"/>
              </a:rPr>
              <a:t>72:  </a:t>
            </a:r>
            <a:r>
              <a:rPr lang="en-US" altLang="en-US" sz="2400" dirty="0" err="1">
                <a:latin typeface="Lucida Console" charset="0"/>
              </a:rPr>
              <a:t>lw</a:t>
            </a:r>
            <a:r>
              <a:rPr lang="en-US" altLang="en-US" sz="2400" dirty="0">
                <a:latin typeface="Lucida Console" charset="0"/>
              </a:rPr>
              <a:t>   $4, 50($7)</a:t>
            </a:r>
          </a:p>
          <a:p>
            <a:pPr lvl="1"/>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17</a:t>
            </a:fld>
            <a:endParaRPr lang="zh-CN" altLang="en-US">
              <a:solidFill>
                <a:srgbClr val="1F497D"/>
              </a:solidFill>
            </a:endParaRPr>
          </a:p>
        </p:txBody>
      </p:sp>
    </p:spTree>
    <p:extLst>
      <p:ext uri="{BB962C8B-B14F-4D97-AF65-F5344CB8AC3E}">
        <p14:creationId xmlns:p14="http://schemas.microsoft.com/office/powerpoint/2010/main" val="86720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Branch</a:t>
            </a:r>
            <a:r>
              <a:rPr lang="zh-CN" altLang="en-US" dirty="0"/>
              <a:t> </a:t>
            </a:r>
            <a:r>
              <a:rPr lang="en-US" altLang="zh-CN" dirty="0"/>
              <a:t>Taken</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18</a:t>
            </a:fld>
            <a:endParaRPr lang="zh-CN" altLang="en-US">
              <a:solidFill>
                <a:srgbClr val="1F497D"/>
              </a:solidFill>
            </a:endParaRPr>
          </a:p>
        </p:txBody>
      </p:sp>
      <p:pic>
        <p:nvPicPr>
          <p:cNvPr id="5" name="Picture 7" descr="f04-62-P374493-top"/>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332505"/>
            <a:ext cx="7920880" cy="5023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3016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Branch</a:t>
            </a:r>
            <a:r>
              <a:rPr lang="zh-CN" altLang="en-US" dirty="0"/>
              <a:t> </a:t>
            </a:r>
            <a:r>
              <a:rPr lang="en-US" altLang="zh-CN" dirty="0"/>
              <a:t>Taken</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19</a:t>
            </a:fld>
            <a:endParaRPr lang="zh-CN" altLang="en-US">
              <a:solidFill>
                <a:srgbClr val="1F497D"/>
              </a:solidFill>
            </a:endParaRPr>
          </a:p>
        </p:txBody>
      </p:sp>
      <p:pic>
        <p:nvPicPr>
          <p:cNvPr id="5" name="Picture 6" descr="f04-62-P374493-botto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340768"/>
            <a:ext cx="8363272" cy="5033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699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本讲概要</a:t>
            </a:r>
            <a:endParaRPr lang="en-US" dirty="0"/>
          </a:p>
        </p:txBody>
      </p:sp>
      <p:sp>
        <p:nvSpPr>
          <p:cNvPr id="3" name="Content Placeholder 2"/>
          <p:cNvSpPr>
            <a:spLocks noGrp="1"/>
          </p:cNvSpPr>
          <p:nvPr>
            <p:ph idx="1"/>
          </p:nvPr>
        </p:nvSpPr>
        <p:spPr/>
        <p:txBody>
          <a:bodyPr/>
          <a:lstStyle/>
          <a:p>
            <a:r>
              <a:rPr lang="zh-CN" altLang="en-US" dirty="0"/>
              <a:t>指令流水的“冲突”问题</a:t>
            </a:r>
          </a:p>
          <a:p>
            <a:r>
              <a:rPr lang="zh-CN" altLang="en-US" dirty="0"/>
              <a:t>控制冲突及对应方案</a:t>
            </a:r>
          </a:p>
          <a:p>
            <a:r>
              <a:rPr lang="zh-CN" altLang="en-US" dirty="0"/>
              <a:t>异常及处理</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a:t>
            </a:fld>
            <a:endParaRPr lang="zh-CN" altLang="en-US">
              <a:solidFill>
                <a:srgbClr val="1F497D"/>
              </a:solidFill>
            </a:endParaRPr>
          </a:p>
        </p:txBody>
      </p:sp>
    </p:spTree>
    <p:extLst>
      <p:ext uri="{BB962C8B-B14F-4D97-AF65-F5344CB8AC3E}">
        <p14:creationId xmlns:p14="http://schemas.microsoft.com/office/powerpoint/2010/main" val="1898262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增加的部件</a:t>
            </a:r>
          </a:p>
        </p:txBody>
      </p:sp>
      <p:sp>
        <p:nvSpPr>
          <p:cNvPr id="3" name="Content Placeholder 2"/>
          <p:cNvSpPr>
            <a:spLocks noGrp="1"/>
          </p:cNvSpPr>
          <p:nvPr>
            <p:ph idx="1"/>
          </p:nvPr>
        </p:nvSpPr>
        <p:spPr/>
        <p:txBody>
          <a:bodyPr/>
          <a:lstStyle/>
          <a:p>
            <a:r>
              <a:rPr lang="zh-CN" altLang="en-US" sz="2400" dirty="0"/>
              <a:t>数据通路</a:t>
            </a:r>
          </a:p>
          <a:p>
            <a:pPr lvl="1"/>
            <a:r>
              <a:rPr lang="zh-CN" altLang="en-US" sz="2000" dirty="0"/>
              <a:t>增加比较器，完成源操作数的比较</a:t>
            </a:r>
          </a:p>
          <a:p>
            <a:pPr lvl="1"/>
            <a:r>
              <a:rPr lang="zh-CN" altLang="en-US" sz="2000" dirty="0"/>
              <a:t>调整加法器到</a:t>
            </a:r>
            <a:r>
              <a:rPr lang="en-US" altLang="zh-CN" sz="2000" dirty="0"/>
              <a:t>ID</a:t>
            </a:r>
            <a:r>
              <a:rPr lang="zh-CN" altLang="en-US" sz="2000" dirty="0"/>
              <a:t>段，完成转移地址的计算</a:t>
            </a:r>
          </a:p>
          <a:p>
            <a:r>
              <a:rPr lang="zh-CN" altLang="en-US" sz="2400" dirty="0"/>
              <a:t>控制信号</a:t>
            </a:r>
          </a:p>
          <a:p>
            <a:pPr lvl="1"/>
            <a:r>
              <a:rPr lang="zh-CN" altLang="en-US" sz="2000" dirty="0"/>
              <a:t>根据比较结果，若相等则转移</a:t>
            </a:r>
          </a:p>
          <a:p>
            <a:pPr lvl="2"/>
            <a:r>
              <a:rPr lang="en-US" altLang="zh-CN" sz="1800" dirty="0" err="1"/>
              <a:t>PCsrc</a:t>
            </a:r>
            <a:r>
              <a:rPr lang="zh-CN" altLang="en-US" sz="1800" dirty="0"/>
              <a:t>选择转移目标地址</a:t>
            </a:r>
            <a:r>
              <a:rPr lang="en-US" altLang="zh-CN" sz="1800" dirty="0"/>
              <a:t>(PC</a:t>
            </a:r>
            <a:r>
              <a:rPr lang="en-US" altLang="zh-CN" sz="1800" dirty="0">
                <a:sym typeface="Wingdings"/>
              </a:rPr>
              <a:t> </a:t>
            </a:r>
            <a:r>
              <a:rPr lang="zh-CN" altLang="en-US" sz="1800" dirty="0"/>
              <a:t>目的地址</a:t>
            </a:r>
            <a:r>
              <a:rPr lang="en-US" altLang="zh-CN" sz="1800" dirty="0"/>
              <a:t>)</a:t>
            </a:r>
            <a:endParaRPr lang="zh-CN" altLang="en-US" sz="1800" dirty="0"/>
          </a:p>
          <a:p>
            <a:pPr lvl="2"/>
            <a:r>
              <a:rPr lang="zh-CN" altLang="en-US" sz="1800" dirty="0">
                <a:solidFill>
                  <a:srgbClr val="FF0000"/>
                </a:solidFill>
              </a:rPr>
              <a:t>清除</a:t>
            </a:r>
            <a:r>
              <a:rPr lang="en-US" altLang="zh-CN" sz="1800" dirty="0">
                <a:solidFill>
                  <a:srgbClr val="FF0000"/>
                </a:solidFill>
              </a:rPr>
              <a:t>IF/ID</a:t>
            </a:r>
            <a:r>
              <a:rPr lang="zh-CN" altLang="en-US" sz="1800" dirty="0">
                <a:solidFill>
                  <a:srgbClr val="FF0000"/>
                </a:solidFill>
              </a:rPr>
              <a:t>段寄存器的值</a:t>
            </a:r>
            <a:r>
              <a:rPr lang="en-US" altLang="zh-CN" sz="1800" dirty="0">
                <a:solidFill>
                  <a:srgbClr val="FF0000"/>
                </a:solidFill>
              </a:rPr>
              <a:t>(IF/ID</a:t>
            </a:r>
            <a:r>
              <a:rPr lang="zh-CN" altLang="en-US" sz="1800" dirty="0">
                <a:solidFill>
                  <a:srgbClr val="FF0000"/>
                </a:solidFill>
              </a:rPr>
              <a:t>寄存器</a:t>
            </a:r>
            <a:r>
              <a:rPr lang="en-US" altLang="zh-CN" sz="1800" dirty="0">
                <a:solidFill>
                  <a:srgbClr val="FF0000"/>
                </a:solidFill>
                <a:sym typeface="Wingdings"/>
              </a:rPr>
              <a:t> </a:t>
            </a:r>
            <a:r>
              <a:rPr lang="en-US" altLang="zh-CN" sz="1800" dirty="0">
                <a:solidFill>
                  <a:srgbClr val="FF0000"/>
                </a:solidFill>
              </a:rPr>
              <a:t>NOP)</a:t>
            </a:r>
          </a:p>
          <a:p>
            <a:pPr lvl="2"/>
            <a:r>
              <a:rPr lang="zh-CN" altLang="en-US" sz="1800" dirty="0"/>
              <a:t>当前指令的控制信号为</a:t>
            </a:r>
            <a:r>
              <a:rPr lang="en-US" altLang="zh-CN" sz="1800" dirty="0"/>
              <a:t>0(ID/EX</a:t>
            </a:r>
            <a:r>
              <a:rPr lang="zh-CN" altLang="en-US" sz="1800" dirty="0"/>
              <a:t>寄存器</a:t>
            </a:r>
            <a:r>
              <a:rPr lang="en-US" altLang="zh-CN" sz="1800" dirty="0">
                <a:sym typeface="Wingdings"/>
              </a:rPr>
              <a:t> </a:t>
            </a:r>
            <a:r>
              <a:rPr lang="en-US" altLang="zh-CN" sz="1800" dirty="0"/>
              <a:t>0)</a:t>
            </a:r>
            <a:endParaRPr lang="zh-CN" altLang="en-US" sz="1800" dirty="0"/>
          </a:p>
          <a:p>
            <a:pPr lvl="1"/>
            <a:r>
              <a:rPr lang="zh-CN" altLang="en-US" sz="2000" dirty="0"/>
              <a:t>若不等，则顺序执行</a:t>
            </a:r>
          </a:p>
          <a:p>
            <a:pPr lvl="2"/>
            <a:r>
              <a:rPr lang="en-US" altLang="zh-CN" sz="1800" dirty="0" err="1"/>
              <a:t>PCsrc</a:t>
            </a:r>
            <a:r>
              <a:rPr lang="zh-CN" altLang="en-US" sz="1800" dirty="0"/>
              <a:t>选择顺序执行</a:t>
            </a:r>
            <a:r>
              <a:rPr lang="en-US" altLang="zh-CN" sz="1800" dirty="0"/>
              <a:t>(PC</a:t>
            </a:r>
            <a:r>
              <a:rPr lang="en-US" altLang="zh-CN" sz="1800" dirty="0">
                <a:sym typeface="Wingdings"/>
              </a:rPr>
              <a:t>  </a:t>
            </a:r>
            <a:r>
              <a:rPr lang="en-US" altLang="zh-CN" sz="1800" dirty="0"/>
              <a:t>PC+4)</a:t>
            </a:r>
          </a:p>
          <a:p>
            <a:pPr lvl="2"/>
            <a:r>
              <a:rPr lang="zh-CN" altLang="en-US" sz="1800" dirty="0"/>
              <a:t>保留</a:t>
            </a:r>
            <a:r>
              <a:rPr lang="en-US" altLang="zh-CN" sz="1800" dirty="0"/>
              <a:t>IF/ID</a:t>
            </a:r>
            <a:r>
              <a:rPr lang="zh-CN" altLang="en-US" sz="1800" dirty="0"/>
              <a:t>段寄存器的值</a:t>
            </a:r>
            <a:r>
              <a:rPr lang="en-US" altLang="zh-CN" sz="1800" dirty="0"/>
              <a:t>(IF/ID</a:t>
            </a:r>
            <a:r>
              <a:rPr lang="zh-CN" altLang="en-US" sz="1800" dirty="0"/>
              <a:t>寄存器</a:t>
            </a:r>
            <a:r>
              <a:rPr lang="en-US" altLang="zh-CN" sz="1800" dirty="0">
                <a:sym typeface="Wingdings"/>
              </a:rPr>
              <a:t> </a:t>
            </a:r>
            <a:r>
              <a:rPr lang="en-US" altLang="zh-CN" sz="1800" dirty="0"/>
              <a:t>BEQ</a:t>
            </a:r>
            <a:r>
              <a:rPr lang="zh-CN" altLang="en-US" sz="1800" dirty="0"/>
              <a:t>的后一条指令</a:t>
            </a:r>
            <a:r>
              <a:rPr lang="en-US" altLang="zh-CN" sz="1800" dirty="0"/>
              <a:t>)</a:t>
            </a:r>
            <a:endParaRPr lang="zh-CN" altLang="en-US" sz="1800" dirty="0"/>
          </a:p>
          <a:p>
            <a:pPr lvl="2"/>
            <a:r>
              <a:rPr lang="zh-CN" altLang="en-US" sz="1800" dirty="0"/>
              <a:t>当前指令的控制信号为</a:t>
            </a:r>
            <a:r>
              <a:rPr lang="en-US" altLang="zh-CN" sz="1800" dirty="0"/>
              <a:t>0(ID/EX</a:t>
            </a:r>
            <a:r>
              <a:rPr lang="zh-CN" altLang="en-US" sz="1800" dirty="0"/>
              <a:t>寄存器</a:t>
            </a:r>
            <a:r>
              <a:rPr lang="en-US" altLang="zh-CN" sz="1800" dirty="0">
                <a:sym typeface="Wingdings"/>
              </a:rPr>
              <a:t> </a:t>
            </a:r>
            <a:r>
              <a:rPr lang="en-US" altLang="zh-CN" sz="1800" dirty="0"/>
              <a:t>0)</a:t>
            </a:r>
            <a:endParaRPr lang="zh-CN" altLang="en-US" sz="1800" dirty="0"/>
          </a:p>
          <a:p>
            <a:r>
              <a:rPr lang="zh-CN" altLang="en-US" sz="2400" dirty="0"/>
              <a:t>数据旁路</a:t>
            </a:r>
            <a:r>
              <a:rPr lang="en-US" altLang="zh-CN" sz="2400" dirty="0"/>
              <a:t>?? </a:t>
            </a:r>
            <a:endParaRPr lang="zh-CN" altLang="en-US" sz="2400" dirty="0"/>
          </a:p>
          <a:p>
            <a:endParaRPr kumimoji="1" lang="zh-CN" altLang="en-US" sz="24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20</a:t>
            </a:fld>
            <a:endParaRPr lang="zh-CN" altLang="en-US">
              <a:solidFill>
                <a:srgbClr val="1F497D"/>
              </a:solidFill>
            </a:endParaRPr>
          </a:p>
        </p:txBody>
      </p:sp>
      <p:sp>
        <p:nvSpPr>
          <p:cNvPr id="5" name="TextBox 4"/>
          <p:cNvSpPr txBox="1"/>
          <p:nvPr/>
        </p:nvSpPr>
        <p:spPr>
          <a:xfrm>
            <a:off x="10116616" y="1219200"/>
            <a:ext cx="415498" cy="369332"/>
          </a:xfrm>
          <a:prstGeom prst="rect">
            <a:avLst/>
          </a:prstGeom>
          <a:noFill/>
        </p:spPr>
        <p:txBody>
          <a:bodyPr wrap="none" rtlCol="0">
            <a:spAutoFit/>
          </a:bodyPr>
          <a:lstStyle/>
          <a:p>
            <a:r>
              <a:rPr lang="en-US" altLang="zh-CN" dirty="0">
                <a:sym typeface="Wingdings"/>
              </a:rPr>
              <a:t></a:t>
            </a:r>
            <a:endParaRPr lang="en-US" dirty="0"/>
          </a:p>
        </p:txBody>
      </p:sp>
    </p:spTree>
    <p:extLst>
      <p:ext uri="{BB962C8B-B14F-4D97-AF65-F5344CB8AC3E}">
        <p14:creationId xmlns:p14="http://schemas.microsoft.com/office/powerpoint/2010/main" val="514262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分支预测</a:t>
            </a:r>
          </a:p>
        </p:txBody>
      </p:sp>
      <p:sp>
        <p:nvSpPr>
          <p:cNvPr id="3" name="Content Placeholder 2"/>
          <p:cNvSpPr>
            <a:spLocks noGrp="1"/>
          </p:cNvSpPr>
          <p:nvPr>
            <p:ph idx="1"/>
          </p:nvPr>
        </p:nvSpPr>
        <p:spPr/>
        <p:txBody>
          <a:bodyPr/>
          <a:lstStyle/>
          <a:p>
            <a:r>
              <a:rPr lang="zh-CN" altLang="en-US" dirty="0"/>
              <a:t>减少流水线分支开销的方法</a:t>
            </a:r>
          </a:p>
          <a:p>
            <a:pPr lvl="1"/>
            <a:r>
              <a:rPr lang="zh-CN" altLang="en-US" dirty="0"/>
              <a:t>预测分支转移失败的方法</a:t>
            </a:r>
          </a:p>
          <a:p>
            <a:pPr lvl="2"/>
            <a:r>
              <a:rPr lang="zh-CN" altLang="en-US" dirty="0"/>
              <a:t>译码到一条分支指令指令时，就像分支指令就是一条普通的指令那样，流水线继续取后续的指令，并且允许分支指令后续指令在流水线中正常流动。</a:t>
            </a:r>
          </a:p>
          <a:p>
            <a:pPr lvl="2"/>
            <a:r>
              <a:rPr lang="zh-CN" altLang="en-US" dirty="0"/>
              <a:t>发现预测错误后，要清除已执行指令的影响</a:t>
            </a:r>
          </a:p>
          <a:p>
            <a:pPr lvl="1"/>
            <a:r>
              <a:rPr lang="zh-CN" altLang="en-US" dirty="0"/>
              <a:t>预测分支转移成功的方法</a:t>
            </a:r>
          </a:p>
          <a:p>
            <a:pPr lvl="2"/>
            <a:r>
              <a:rPr lang="zh-CN" altLang="en-US" dirty="0"/>
              <a:t>一旦完成分支指令的译码并且计算出了分支的目标地址，就假设分支转移成功，并且开始在分支目标地址处取指令执行。</a:t>
            </a:r>
          </a:p>
          <a:p>
            <a:pPr lvl="2"/>
            <a:r>
              <a:rPr lang="zh-CN" altLang="en-US" dirty="0"/>
              <a:t>发现预测错误后，要清除已执行指令的影响</a:t>
            </a:r>
          </a:p>
          <a:p>
            <a:pPr lvl="1"/>
            <a:r>
              <a:rPr lang="zh-CN" altLang="en-US" dirty="0"/>
              <a:t>分支延迟（延迟转移）的方法</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21</a:t>
            </a:fld>
            <a:endParaRPr lang="zh-CN" altLang="en-US">
              <a:solidFill>
                <a:srgbClr val="1F497D"/>
              </a:solidFill>
            </a:endParaRPr>
          </a:p>
        </p:txBody>
      </p:sp>
    </p:spTree>
    <p:extLst>
      <p:ext uri="{BB962C8B-B14F-4D97-AF65-F5344CB8AC3E}">
        <p14:creationId xmlns:p14="http://schemas.microsoft.com/office/powerpoint/2010/main" val="394050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控制冲突和相应解决方法</a:t>
            </a:r>
          </a:p>
        </p:txBody>
      </p:sp>
      <p:sp>
        <p:nvSpPr>
          <p:cNvPr id="3" name="Content Placeholder 2"/>
          <p:cNvSpPr>
            <a:spLocks noGrp="1"/>
          </p:cNvSpPr>
          <p:nvPr>
            <p:ph idx="1"/>
          </p:nvPr>
        </p:nvSpPr>
        <p:spPr>
          <a:xfrm>
            <a:off x="457200" y="1219200"/>
            <a:ext cx="8229600" cy="481608"/>
          </a:xfrm>
        </p:spPr>
        <p:txBody>
          <a:bodyPr/>
          <a:lstStyle/>
          <a:p>
            <a:r>
              <a:rPr lang="zh-CN" altLang="en-US"/>
              <a:t>预测分支转移的方法</a:t>
            </a:r>
            <a:endParaRPr kumimoji="1" lang="zh-CN" altLang="en-US"/>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22</a:t>
            </a:fld>
            <a:endParaRPr lang="zh-CN" altLang="en-US">
              <a:solidFill>
                <a:srgbClr val="1F497D"/>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863959549"/>
              </p:ext>
            </p:extLst>
          </p:nvPr>
        </p:nvGraphicFramePr>
        <p:xfrm>
          <a:off x="636213" y="1720300"/>
          <a:ext cx="7776866" cy="2133600"/>
        </p:xfrm>
        <a:graphic>
          <a:graphicData uri="http://schemas.openxmlformats.org/drawingml/2006/table">
            <a:tbl>
              <a:tblPr>
                <a:tableStyleId>{5940675A-B579-460E-94D1-54222C63F5DA}</a:tableStyleId>
              </a:tblPr>
              <a:tblGrid>
                <a:gridCol w="1413976">
                  <a:extLst>
                    <a:ext uri="{9D8B030D-6E8A-4147-A177-3AD203B41FA5}">
                      <a16:colId xmlns:a16="http://schemas.microsoft.com/office/drawing/2014/main" val="20000"/>
                    </a:ext>
                  </a:extLst>
                </a:gridCol>
                <a:gridCol w="636289">
                  <a:extLst>
                    <a:ext uri="{9D8B030D-6E8A-4147-A177-3AD203B41FA5}">
                      <a16:colId xmlns:a16="http://schemas.microsoft.com/office/drawing/2014/main" val="20001"/>
                    </a:ext>
                  </a:extLst>
                </a:gridCol>
                <a:gridCol w="636289">
                  <a:extLst>
                    <a:ext uri="{9D8B030D-6E8A-4147-A177-3AD203B41FA5}">
                      <a16:colId xmlns:a16="http://schemas.microsoft.com/office/drawing/2014/main" val="20002"/>
                    </a:ext>
                  </a:extLst>
                </a:gridCol>
                <a:gridCol w="636289">
                  <a:extLst>
                    <a:ext uri="{9D8B030D-6E8A-4147-A177-3AD203B41FA5}">
                      <a16:colId xmlns:a16="http://schemas.microsoft.com/office/drawing/2014/main" val="20003"/>
                    </a:ext>
                  </a:extLst>
                </a:gridCol>
                <a:gridCol w="636289">
                  <a:extLst>
                    <a:ext uri="{9D8B030D-6E8A-4147-A177-3AD203B41FA5}">
                      <a16:colId xmlns:a16="http://schemas.microsoft.com/office/drawing/2014/main" val="20004"/>
                    </a:ext>
                  </a:extLst>
                </a:gridCol>
                <a:gridCol w="636289">
                  <a:extLst>
                    <a:ext uri="{9D8B030D-6E8A-4147-A177-3AD203B41FA5}">
                      <a16:colId xmlns:a16="http://schemas.microsoft.com/office/drawing/2014/main" val="20005"/>
                    </a:ext>
                  </a:extLst>
                </a:gridCol>
                <a:gridCol w="636289">
                  <a:extLst>
                    <a:ext uri="{9D8B030D-6E8A-4147-A177-3AD203B41FA5}">
                      <a16:colId xmlns:a16="http://schemas.microsoft.com/office/drawing/2014/main" val="20006"/>
                    </a:ext>
                  </a:extLst>
                </a:gridCol>
                <a:gridCol w="636289">
                  <a:extLst>
                    <a:ext uri="{9D8B030D-6E8A-4147-A177-3AD203B41FA5}">
                      <a16:colId xmlns:a16="http://schemas.microsoft.com/office/drawing/2014/main" val="20007"/>
                    </a:ext>
                  </a:extLst>
                </a:gridCol>
                <a:gridCol w="636289">
                  <a:extLst>
                    <a:ext uri="{9D8B030D-6E8A-4147-A177-3AD203B41FA5}">
                      <a16:colId xmlns:a16="http://schemas.microsoft.com/office/drawing/2014/main" val="20008"/>
                    </a:ext>
                  </a:extLst>
                </a:gridCol>
                <a:gridCol w="636289">
                  <a:extLst>
                    <a:ext uri="{9D8B030D-6E8A-4147-A177-3AD203B41FA5}">
                      <a16:colId xmlns:a16="http://schemas.microsoft.com/office/drawing/2014/main" val="20009"/>
                    </a:ext>
                  </a:extLst>
                </a:gridCol>
                <a:gridCol w="636289">
                  <a:extLst>
                    <a:ext uri="{9D8B030D-6E8A-4147-A177-3AD203B41FA5}">
                      <a16:colId xmlns:a16="http://schemas.microsoft.com/office/drawing/2014/main" val="20010"/>
                    </a:ext>
                  </a:extLst>
                </a:gridCol>
              </a:tblGrid>
              <a:tr h="244100">
                <a:tc rowSpan="2">
                  <a:txBody>
                    <a:bodyPr/>
                    <a:lstStyle/>
                    <a:p>
                      <a:pPr algn="ctr"/>
                      <a:r>
                        <a:rPr lang="zh-CN" altLang="en-US" sz="1100" dirty="0"/>
                        <a:t>指令</a:t>
                      </a:r>
                    </a:p>
                  </a:txBody>
                  <a:tcPr anchor="ctr"/>
                </a:tc>
                <a:tc gridSpan="10">
                  <a:txBody>
                    <a:bodyPr/>
                    <a:lstStyle/>
                    <a:p>
                      <a:pPr algn="ctr"/>
                      <a:r>
                        <a:rPr lang="zh-CN" altLang="en-US" sz="1400" dirty="0"/>
                        <a:t>时钟</a:t>
                      </a:r>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extLst>
                  <a:ext uri="{0D108BD9-81ED-4DB2-BD59-A6C34878D82A}">
                    <a16:rowId xmlns:a16="http://schemas.microsoft.com/office/drawing/2014/main" val="10000"/>
                  </a:ext>
                </a:extLst>
              </a:tr>
              <a:tr h="244100">
                <a:tc vMerge="1">
                  <a:txBody>
                    <a:bodyPr/>
                    <a:lstStyle/>
                    <a:p>
                      <a:pPr algn="ctr"/>
                      <a:endParaRPr lang="zh-CN" altLang="en-US"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2</a:t>
                      </a:r>
                      <a:endParaRPr lang="zh-CN" altLang="en-US" sz="1400" dirty="0"/>
                    </a:p>
                  </a:txBody>
                  <a:tcPr anchor="ctr"/>
                </a:tc>
                <a:tc>
                  <a:txBody>
                    <a:bodyPr/>
                    <a:lstStyle/>
                    <a:p>
                      <a:pPr algn="ctr"/>
                      <a:r>
                        <a:rPr lang="en-US" altLang="zh-CN" sz="1400" dirty="0"/>
                        <a:t>3</a:t>
                      </a:r>
                      <a:endParaRPr lang="zh-CN" altLang="en-US" sz="1400" dirty="0"/>
                    </a:p>
                  </a:txBody>
                  <a:tcPr anchor="ctr"/>
                </a:tc>
                <a:tc>
                  <a:txBody>
                    <a:bodyPr/>
                    <a:lstStyle/>
                    <a:p>
                      <a:pPr algn="ctr"/>
                      <a:r>
                        <a:rPr lang="en-US" altLang="zh-CN" sz="1400" dirty="0"/>
                        <a:t>4</a:t>
                      </a:r>
                      <a:endParaRPr lang="zh-CN" altLang="en-US" sz="1400" dirty="0"/>
                    </a:p>
                  </a:txBody>
                  <a:tcPr anchor="ctr"/>
                </a:tc>
                <a:tc>
                  <a:txBody>
                    <a:bodyPr/>
                    <a:lstStyle/>
                    <a:p>
                      <a:pPr algn="ctr"/>
                      <a:r>
                        <a:rPr lang="en-US" altLang="zh-CN" sz="1400" dirty="0"/>
                        <a:t>5</a:t>
                      </a:r>
                      <a:endParaRPr lang="zh-CN" altLang="en-US" sz="1400" dirty="0"/>
                    </a:p>
                  </a:txBody>
                  <a:tcPr anchor="ctr"/>
                </a:tc>
                <a:tc>
                  <a:txBody>
                    <a:bodyPr/>
                    <a:lstStyle/>
                    <a:p>
                      <a:pPr algn="ctr"/>
                      <a:r>
                        <a:rPr lang="en-US" altLang="zh-CN" sz="1400" dirty="0"/>
                        <a:t>6</a:t>
                      </a:r>
                      <a:endParaRPr lang="zh-CN" altLang="en-US" sz="1400" dirty="0"/>
                    </a:p>
                  </a:txBody>
                  <a:tcPr anchor="ctr"/>
                </a:tc>
                <a:tc>
                  <a:txBody>
                    <a:bodyPr/>
                    <a:lstStyle/>
                    <a:p>
                      <a:pPr algn="ctr"/>
                      <a:r>
                        <a:rPr lang="en-US" altLang="zh-CN" sz="1400" dirty="0"/>
                        <a:t>7</a:t>
                      </a:r>
                      <a:endParaRPr lang="zh-CN" altLang="en-US" sz="1400" dirty="0"/>
                    </a:p>
                  </a:txBody>
                  <a:tcPr anchor="ctr"/>
                </a:tc>
                <a:tc>
                  <a:txBody>
                    <a:bodyPr/>
                    <a:lstStyle/>
                    <a:p>
                      <a:pPr algn="ctr"/>
                      <a:r>
                        <a:rPr lang="en-US" altLang="zh-CN" sz="1400" dirty="0"/>
                        <a:t>8</a:t>
                      </a:r>
                      <a:endParaRPr lang="zh-CN" altLang="en-US" sz="1400" dirty="0"/>
                    </a:p>
                  </a:txBody>
                  <a:tcPr anchor="ctr"/>
                </a:tc>
                <a:tc>
                  <a:txBody>
                    <a:bodyPr/>
                    <a:lstStyle/>
                    <a:p>
                      <a:pPr algn="ctr"/>
                      <a:r>
                        <a:rPr lang="en-US" altLang="zh-CN" sz="1400" dirty="0"/>
                        <a:t>9</a:t>
                      </a:r>
                      <a:endParaRPr lang="zh-CN" altLang="en-US" sz="1400" dirty="0"/>
                    </a:p>
                  </a:txBody>
                  <a:tcPr anchor="ctr"/>
                </a:tc>
                <a:tc>
                  <a:txBody>
                    <a:bodyPr/>
                    <a:lstStyle/>
                    <a:p>
                      <a:pPr algn="ctr"/>
                      <a:r>
                        <a:rPr lang="en-US" altLang="zh-CN" sz="1400" dirty="0"/>
                        <a:t>10</a:t>
                      </a:r>
                      <a:endParaRPr lang="zh-CN" altLang="en-US" sz="1400" dirty="0"/>
                    </a:p>
                  </a:txBody>
                  <a:tcPr anchor="ctr"/>
                </a:tc>
                <a:extLst>
                  <a:ext uri="{0D108BD9-81ED-4DB2-BD59-A6C34878D82A}">
                    <a16:rowId xmlns:a16="http://schemas.microsoft.com/office/drawing/2014/main" val="10001"/>
                  </a:ext>
                </a:extLst>
              </a:tr>
              <a:tr h="244100">
                <a:tc>
                  <a:txBody>
                    <a:bodyPr/>
                    <a:lstStyle/>
                    <a:p>
                      <a:pPr algn="ctr"/>
                      <a:r>
                        <a:rPr lang="zh-CN" altLang="en-US" sz="1100" dirty="0"/>
                        <a:t>分支指令</a:t>
                      </a:r>
                      <a:r>
                        <a:rPr lang="en-US" altLang="zh-CN" sz="1100" dirty="0" err="1"/>
                        <a:t>i</a:t>
                      </a:r>
                      <a:endParaRPr lang="zh-CN" altLang="en-US" sz="1100" dirty="0"/>
                    </a:p>
                  </a:txBody>
                  <a:tcPr anchor="ctr"/>
                </a:tc>
                <a:tc>
                  <a:txBody>
                    <a:bodyPr/>
                    <a:lstStyle/>
                    <a:p>
                      <a:pPr algn="ctr"/>
                      <a:r>
                        <a:rPr lang="en-US" altLang="zh-CN" sz="1400" dirty="0"/>
                        <a:t>IF</a:t>
                      </a:r>
                      <a:endParaRPr lang="zh-CN" altLang="en-US" sz="1400" dirty="0"/>
                    </a:p>
                  </a:txBody>
                  <a:tcPr anchor="ctr"/>
                </a:tc>
                <a:tc>
                  <a:txBody>
                    <a:bodyPr/>
                    <a:lstStyle/>
                    <a:p>
                      <a:pPr algn="ctr"/>
                      <a:r>
                        <a:rPr lang="en-US" altLang="zh-CN" sz="1400" dirty="0"/>
                        <a:t>ID</a:t>
                      </a:r>
                      <a:endParaRPr lang="zh-CN" altLang="en-US" sz="1400" dirty="0"/>
                    </a:p>
                  </a:txBody>
                  <a:tcPr anchor="ctr"/>
                </a:tc>
                <a:tc>
                  <a:txBody>
                    <a:bodyPr/>
                    <a:lstStyle/>
                    <a:p>
                      <a:pPr algn="ctr"/>
                      <a:r>
                        <a:rPr lang="en-US" altLang="zh-CN" sz="1400" dirty="0"/>
                        <a:t>EX</a:t>
                      </a:r>
                      <a:endParaRPr lang="zh-CN" altLang="en-US" sz="1400" dirty="0"/>
                    </a:p>
                  </a:txBody>
                  <a:tcPr anchor="ctr"/>
                </a:tc>
                <a:tc>
                  <a:txBody>
                    <a:bodyPr/>
                    <a:lstStyle/>
                    <a:p>
                      <a:pPr algn="ctr"/>
                      <a:r>
                        <a:rPr lang="en-US" altLang="zh-CN" sz="1400" dirty="0"/>
                        <a:t>MEM</a:t>
                      </a:r>
                      <a:endParaRPr lang="zh-CN" altLang="en-US" sz="1400" dirty="0"/>
                    </a:p>
                  </a:txBody>
                  <a:tcPr anchor="ctr"/>
                </a:tc>
                <a:tc>
                  <a:txBody>
                    <a:bodyPr/>
                    <a:lstStyle/>
                    <a:p>
                      <a:pPr algn="ctr"/>
                      <a:r>
                        <a:rPr lang="en-US" altLang="zh-CN" sz="1400" dirty="0"/>
                        <a:t>WB</a:t>
                      </a: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a:p>
                  </a:txBody>
                  <a:tcPr anchor="ctr"/>
                </a:tc>
                <a:tc>
                  <a:txBody>
                    <a:bodyPr/>
                    <a:lstStyle/>
                    <a:p>
                      <a:pPr algn="ctr"/>
                      <a:endParaRPr lang="zh-CN" altLang="en-US" sz="1400"/>
                    </a:p>
                  </a:txBody>
                  <a:tcPr anchor="ctr"/>
                </a:tc>
                <a:tc>
                  <a:txBody>
                    <a:bodyPr/>
                    <a:lstStyle/>
                    <a:p>
                      <a:pPr algn="ctr"/>
                      <a:endParaRPr lang="zh-CN" altLang="en-US" sz="1400"/>
                    </a:p>
                  </a:txBody>
                  <a:tcPr anchor="ctr"/>
                </a:tc>
                <a:extLst>
                  <a:ext uri="{0D108BD9-81ED-4DB2-BD59-A6C34878D82A}">
                    <a16:rowId xmlns:a16="http://schemas.microsoft.com/office/drawing/2014/main" val="10002"/>
                  </a:ext>
                </a:extLst>
              </a:tr>
              <a:tr h="244100">
                <a:tc>
                  <a:txBody>
                    <a:bodyPr/>
                    <a:lstStyle/>
                    <a:p>
                      <a:pPr algn="ctr"/>
                      <a:r>
                        <a:rPr lang="zh-CN" altLang="en-US" sz="1100" dirty="0"/>
                        <a:t>指令</a:t>
                      </a:r>
                      <a:r>
                        <a:rPr lang="en-US" altLang="zh-CN" sz="1100" dirty="0"/>
                        <a:t>i+1</a:t>
                      </a:r>
                      <a:endParaRPr lang="zh-CN" altLang="en-US" sz="1100" dirty="0"/>
                    </a:p>
                  </a:txBody>
                  <a:tcPr anchor="ctr"/>
                </a:tc>
                <a:tc>
                  <a:txBody>
                    <a:bodyPr/>
                    <a:lstStyle/>
                    <a:p>
                      <a:pPr algn="ctr"/>
                      <a:endParaRPr lang="zh-CN" altLang="en-US" sz="1400"/>
                    </a:p>
                  </a:txBody>
                  <a:tcPr anchor="ctr"/>
                </a:tc>
                <a:tc>
                  <a:txBody>
                    <a:bodyPr/>
                    <a:lstStyle/>
                    <a:p>
                      <a:pPr algn="ctr"/>
                      <a:r>
                        <a:rPr lang="en-US" altLang="zh-CN" sz="1400" dirty="0"/>
                        <a:t>IF</a:t>
                      </a:r>
                      <a:endParaRPr lang="zh-CN" altLang="en-US" sz="1400" dirty="0"/>
                    </a:p>
                  </a:txBody>
                  <a:tcPr anchor="ctr"/>
                </a:tc>
                <a:tc>
                  <a:txBody>
                    <a:bodyPr/>
                    <a:lstStyle/>
                    <a:p>
                      <a:pPr algn="ctr"/>
                      <a:r>
                        <a:rPr lang="en-US" altLang="zh-CN" sz="1400" dirty="0"/>
                        <a:t>ID</a:t>
                      </a:r>
                      <a:endParaRPr lang="zh-CN" altLang="en-US" sz="1400" dirty="0"/>
                    </a:p>
                  </a:txBody>
                  <a:tcPr anchor="ctr"/>
                </a:tc>
                <a:tc>
                  <a:txBody>
                    <a:bodyPr/>
                    <a:lstStyle/>
                    <a:p>
                      <a:pPr algn="ctr"/>
                      <a:r>
                        <a:rPr lang="en-US" altLang="zh-CN" sz="1400" dirty="0"/>
                        <a:t>EX</a:t>
                      </a:r>
                      <a:endParaRPr lang="zh-CN" altLang="en-US" sz="1400" dirty="0"/>
                    </a:p>
                  </a:txBody>
                  <a:tcPr anchor="ctr"/>
                </a:tc>
                <a:tc>
                  <a:txBody>
                    <a:bodyPr/>
                    <a:lstStyle/>
                    <a:p>
                      <a:pPr algn="ctr"/>
                      <a:r>
                        <a:rPr lang="en-US" altLang="zh-CN" sz="1400" dirty="0"/>
                        <a:t>MEM</a:t>
                      </a:r>
                      <a:endParaRPr lang="zh-CN" altLang="en-US" sz="1400" dirty="0"/>
                    </a:p>
                  </a:txBody>
                  <a:tcPr anchor="ctr"/>
                </a:tc>
                <a:tc>
                  <a:txBody>
                    <a:bodyPr/>
                    <a:lstStyle/>
                    <a:p>
                      <a:pPr algn="ctr"/>
                      <a:r>
                        <a:rPr lang="en-US" altLang="zh-CN" sz="1400" dirty="0"/>
                        <a:t>WB</a:t>
                      </a: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extLst>
                  <a:ext uri="{0D108BD9-81ED-4DB2-BD59-A6C34878D82A}">
                    <a16:rowId xmlns:a16="http://schemas.microsoft.com/office/drawing/2014/main" val="10003"/>
                  </a:ext>
                </a:extLst>
              </a:tr>
              <a:tr h="244100">
                <a:tc>
                  <a:txBody>
                    <a:bodyPr/>
                    <a:lstStyle/>
                    <a:p>
                      <a:pPr algn="ctr"/>
                      <a:r>
                        <a:rPr lang="zh-CN" altLang="en-US" sz="1100" dirty="0"/>
                        <a:t>指令</a:t>
                      </a:r>
                      <a:r>
                        <a:rPr lang="en-US" altLang="zh-CN" sz="1100" dirty="0"/>
                        <a:t>i+2</a:t>
                      </a:r>
                      <a:endParaRPr lang="zh-CN" altLang="en-US" sz="1100" dirty="0"/>
                    </a:p>
                  </a:txBody>
                  <a:tcPr anchor="ctr"/>
                </a:tc>
                <a:tc>
                  <a:txBody>
                    <a:bodyPr/>
                    <a:lstStyle/>
                    <a:p>
                      <a:pPr algn="ctr"/>
                      <a:endParaRPr lang="zh-CN" altLang="en-US" sz="1400"/>
                    </a:p>
                  </a:txBody>
                  <a:tcPr anchor="ctr"/>
                </a:tc>
                <a:tc>
                  <a:txBody>
                    <a:bodyPr/>
                    <a:lstStyle/>
                    <a:p>
                      <a:pPr algn="ctr"/>
                      <a:endParaRPr lang="zh-CN" altLang="en-US" sz="1400"/>
                    </a:p>
                  </a:txBody>
                  <a:tcPr anchor="ctr"/>
                </a:tc>
                <a:tc>
                  <a:txBody>
                    <a:bodyPr/>
                    <a:lstStyle/>
                    <a:p>
                      <a:pPr algn="ctr"/>
                      <a:r>
                        <a:rPr lang="en-US" altLang="zh-CN" sz="1400" dirty="0"/>
                        <a:t>IF</a:t>
                      </a:r>
                      <a:endParaRPr lang="zh-CN" altLang="en-US" sz="1400" dirty="0"/>
                    </a:p>
                  </a:txBody>
                  <a:tcPr anchor="ctr"/>
                </a:tc>
                <a:tc>
                  <a:txBody>
                    <a:bodyPr/>
                    <a:lstStyle/>
                    <a:p>
                      <a:pPr algn="ctr"/>
                      <a:r>
                        <a:rPr lang="en-US" altLang="zh-CN" sz="1400" dirty="0"/>
                        <a:t>ID</a:t>
                      </a:r>
                      <a:endParaRPr lang="zh-CN" altLang="en-US" sz="1400" dirty="0"/>
                    </a:p>
                  </a:txBody>
                  <a:tcPr anchor="ctr"/>
                </a:tc>
                <a:tc>
                  <a:txBody>
                    <a:bodyPr/>
                    <a:lstStyle/>
                    <a:p>
                      <a:pPr algn="ctr"/>
                      <a:r>
                        <a:rPr lang="en-US" altLang="zh-CN" sz="1400" dirty="0"/>
                        <a:t>EX</a:t>
                      </a:r>
                      <a:endParaRPr lang="zh-CN" altLang="en-US" sz="1400" dirty="0"/>
                    </a:p>
                  </a:txBody>
                  <a:tcPr anchor="ctr"/>
                </a:tc>
                <a:tc>
                  <a:txBody>
                    <a:bodyPr/>
                    <a:lstStyle/>
                    <a:p>
                      <a:pPr algn="ctr"/>
                      <a:r>
                        <a:rPr lang="en-US" altLang="zh-CN" sz="1400" dirty="0"/>
                        <a:t>MEM</a:t>
                      </a:r>
                      <a:endParaRPr lang="zh-CN" altLang="en-US" sz="1400" dirty="0"/>
                    </a:p>
                  </a:txBody>
                  <a:tcPr anchor="ctr"/>
                </a:tc>
                <a:tc>
                  <a:txBody>
                    <a:bodyPr/>
                    <a:lstStyle/>
                    <a:p>
                      <a:pPr algn="ctr"/>
                      <a:r>
                        <a:rPr lang="en-US" altLang="zh-CN" sz="1400" dirty="0"/>
                        <a:t>WB</a:t>
                      </a: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extLst>
                  <a:ext uri="{0D108BD9-81ED-4DB2-BD59-A6C34878D82A}">
                    <a16:rowId xmlns:a16="http://schemas.microsoft.com/office/drawing/2014/main" val="10004"/>
                  </a:ext>
                </a:extLst>
              </a:tr>
              <a:tr h="244100">
                <a:tc>
                  <a:txBody>
                    <a:bodyPr/>
                    <a:lstStyle/>
                    <a:p>
                      <a:pPr algn="ctr"/>
                      <a:r>
                        <a:rPr lang="zh-CN" altLang="en-US" sz="1100" dirty="0"/>
                        <a:t>指令</a:t>
                      </a:r>
                      <a:r>
                        <a:rPr lang="en-US" altLang="zh-CN" sz="1100" dirty="0"/>
                        <a:t>i+3</a:t>
                      </a:r>
                      <a:endParaRPr lang="zh-CN" altLang="en-US" sz="1100" dirty="0"/>
                    </a:p>
                  </a:txBody>
                  <a:tcPr anchor="ctr"/>
                </a:tc>
                <a:tc>
                  <a:txBody>
                    <a:bodyPr/>
                    <a:lstStyle/>
                    <a:p>
                      <a:pPr algn="ctr"/>
                      <a:endParaRPr lang="zh-CN" altLang="en-US" sz="1400"/>
                    </a:p>
                  </a:txBody>
                  <a:tcPr anchor="ctr"/>
                </a:tc>
                <a:tc>
                  <a:txBody>
                    <a:bodyPr/>
                    <a:lstStyle/>
                    <a:p>
                      <a:pPr algn="ctr"/>
                      <a:endParaRPr lang="zh-CN" altLang="en-US" sz="1400"/>
                    </a:p>
                  </a:txBody>
                  <a:tcPr anchor="ctr"/>
                </a:tc>
                <a:tc>
                  <a:txBody>
                    <a:bodyPr/>
                    <a:lstStyle/>
                    <a:p>
                      <a:pPr algn="ctr"/>
                      <a:endParaRPr lang="zh-CN" altLang="en-US" sz="1400"/>
                    </a:p>
                  </a:txBody>
                  <a:tcPr anchor="ctr"/>
                </a:tc>
                <a:tc>
                  <a:txBody>
                    <a:bodyPr/>
                    <a:lstStyle/>
                    <a:p>
                      <a:pPr algn="ctr"/>
                      <a:r>
                        <a:rPr lang="en-US" altLang="zh-CN" sz="1400" dirty="0"/>
                        <a:t>IF</a:t>
                      </a:r>
                      <a:endParaRPr lang="zh-CN" altLang="en-US" sz="1400" dirty="0"/>
                    </a:p>
                  </a:txBody>
                  <a:tcPr anchor="ctr"/>
                </a:tc>
                <a:tc>
                  <a:txBody>
                    <a:bodyPr/>
                    <a:lstStyle/>
                    <a:p>
                      <a:pPr algn="ctr"/>
                      <a:r>
                        <a:rPr lang="en-US" altLang="zh-CN" sz="1400" dirty="0"/>
                        <a:t>ID</a:t>
                      </a:r>
                      <a:endParaRPr lang="zh-CN" altLang="en-US" sz="1400" dirty="0"/>
                    </a:p>
                  </a:txBody>
                  <a:tcPr anchor="ctr"/>
                </a:tc>
                <a:tc>
                  <a:txBody>
                    <a:bodyPr/>
                    <a:lstStyle/>
                    <a:p>
                      <a:pPr algn="ctr"/>
                      <a:r>
                        <a:rPr lang="en-US" altLang="zh-CN" sz="1400" dirty="0"/>
                        <a:t>EX</a:t>
                      </a:r>
                      <a:endParaRPr lang="zh-CN" altLang="en-US" sz="1400" dirty="0"/>
                    </a:p>
                  </a:txBody>
                  <a:tcPr anchor="ctr"/>
                </a:tc>
                <a:tc>
                  <a:txBody>
                    <a:bodyPr/>
                    <a:lstStyle/>
                    <a:p>
                      <a:pPr algn="ctr"/>
                      <a:r>
                        <a:rPr lang="en-US" altLang="zh-CN" sz="1400" dirty="0"/>
                        <a:t>MEM</a:t>
                      </a:r>
                      <a:endParaRPr lang="zh-CN" altLang="en-US" sz="1400" dirty="0"/>
                    </a:p>
                  </a:txBody>
                  <a:tcPr anchor="ctr"/>
                </a:tc>
                <a:tc>
                  <a:txBody>
                    <a:bodyPr/>
                    <a:lstStyle/>
                    <a:p>
                      <a:pPr algn="ctr"/>
                      <a:r>
                        <a:rPr lang="en-US" altLang="zh-CN" sz="1400" dirty="0"/>
                        <a:t>WB</a:t>
                      </a: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extLst>
                  <a:ext uri="{0D108BD9-81ED-4DB2-BD59-A6C34878D82A}">
                    <a16:rowId xmlns:a16="http://schemas.microsoft.com/office/drawing/2014/main" val="10005"/>
                  </a:ext>
                </a:extLst>
              </a:tr>
              <a:tr h="244100">
                <a:tc>
                  <a:txBody>
                    <a:bodyPr/>
                    <a:lstStyle/>
                    <a:p>
                      <a:pPr algn="ctr"/>
                      <a:r>
                        <a:rPr lang="zh-CN" altLang="en-US" sz="1100" dirty="0"/>
                        <a:t>指令</a:t>
                      </a:r>
                      <a:r>
                        <a:rPr lang="en-US" altLang="zh-CN" sz="1100" dirty="0"/>
                        <a:t>i+4</a:t>
                      </a:r>
                      <a:endParaRPr lang="zh-CN" altLang="en-US" sz="11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r>
                        <a:rPr lang="en-US" altLang="zh-CN" sz="1400" dirty="0"/>
                        <a:t>IF</a:t>
                      </a:r>
                      <a:endParaRPr lang="zh-CN" altLang="en-US" sz="1400" dirty="0"/>
                    </a:p>
                  </a:txBody>
                  <a:tcPr anchor="ctr"/>
                </a:tc>
                <a:tc>
                  <a:txBody>
                    <a:bodyPr/>
                    <a:lstStyle/>
                    <a:p>
                      <a:pPr algn="ctr"/>
                      <a:r>
                        <a:rPr lang="en-US" altLang="zh-CN" sz="1400" dirty="0"/>
                        <a:t>ID</a:t>
                      </a:r>
                      <a:endParaRPr lang="zh-CN" altLang="en-US" sz="1400" dirty="0"/>
                    </a:p>
                  </a:txBody>
                  <a:tcPr anchor="ctr"/>
                </a:tc>
                <a:tc>
                  <a:txBody>
                    <a:bodyPr/>
                    <a:lstStyle/>
                    <a:p>
                      <a:pPr algn="ctr"/>
                      <a:r>
                        <a:rPr lang="en-US" altLang="zh-CN" sz="1400" dirty="0"/>
                        <a:t>EX</a:t>
                      </a:r>
                      <a:endParaRPr lang="zh-CN" altLang="en-US" sz="1400" dirty="0"/>
                    </a:p>
                  </a:txBody>
                  <a:tcPr anchor="ctr"/>
                </a:tc>
                <a:tc>
                  <a:txBody>
                    <a:bodyPr/>
                    <a:lstStyle/>
                    <a:p>
                      <a:pPr algn="ctr"/>
                      <a:r>
                        <a:rPr lang="en-US" altLang="zh-CN" sz="1400" dirty="0"/>
                        <a:t>MEM</a:t>
                      </a:r>
                      <a:endParaRPr lang="zh-CN" altLang="en-US" sz="1400" dirty="0"/>
                    </a:p>
                  </a:txBody>
                  <a:tcPr anchor="ctr"/>
                </a:tc>
                <a:tc>
                  <a:txBody>
                    <a:bodyPr/>
                    <a:lstStyle/>
                    <a:p>
                      <a:pPr algn="ctr"/>
                      <a:r>
                        <a:rPr lang="en-US" altLang="zh-CN" sz="1400" dirty="0"/>
                        <a:t>WB</a:t>
                      </a:r>
                      <a:endParaRPr lang="zh-CN" altLang="en-US" sz="1400" dirty="0"/>
                    </a:p>
                  </a:txBody>
                  <a:tcPr anchor="ctr"/>
                </a:tc>
                <a:tc>
                  <a:txBody>
                    <a:bodyPr/>
                    <a:lstStyle/>
                    <a:p>
                      <a:pPr algn="ctr"/>
                      <a:endParaRPr lang="zh-CN" altLang="en-US" sz="1400" dirty="0"/>
                    </a:p>
                  </a:txBody>
                  <a:tcPr anchor="ctr"/>
                </a:tc>
                <a:extLst>
                  <a:ext uri="{0D108BD9-81ED-4DB2-BD59-A6C34878D82A}">
                    <a16:rowId xmlns:a16="http://schemas.microsoft.com/office/drawing/2014/main" val="1000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760247"/>
              </p:ext>
            </p:extLst>
          </p:nvPr>
        </p:nvGraphicFramePr>
        <p:xfrm>
          <a:off x="608470" y="4222750"/>
          <a:ext cx="7776866" cy="2194560"/>
        </p:xfrm>
        <a:graphic>
          <a:graphicData uri="http://schemas.openxmlformats.org/drawingml/2006/table">
            <a:tbl>
              <a:tblPr>
                <a:tableStyleId>{5940675A-B579-460E-94D1-54222C63F5DA}</a:tableStyleId>
              </a:tblPr>
              <a:tblGrid>
                <a:gridCol w="1413976">
                  <a:extLst>
                    <a:ext uri="{9D8B030D-6E8A-4147-A177-3AD203B41FA5}">
                      <a16:colId xmlns:a16="http://schemas.microsoft.com/office/drawing/2014/main" val="20000"/>
                    </a:ext>
                  </a:extLst>
                </a:gridCol>
                <a:gridCol w="636289">
                  <a:extLst>
                    <a:ext uri="{9D8B030D-6E8A-4147-A177-3AD203B41FA5}">
                      <a16:colId xmlns:a16="http://schemas.microsoft.com/office/drawing/2014/main" val="20001"/>
                    </a:ext>
                  </a:extLst>
                </a:gridCol>
                <a:gridCol w="636289">
                  <a:extLst>
                    <a:ext uri="{9D8B030D-6E8A-4147-A177-3AD203B41FA5}">
                      <a16:colId xmlns:a16="http://schemas.microsoft.com/office/drawing/2014/main" val="20002"/>
                    </a:ext>
                  </a:extLst>
                </a:gridCol>
                <a:gridCol w="636289">
                  <a:extLst>
                    <a:ext uri="{9D8B030D-6E8A-4147-A177-3AD203B41FA5}">
                      <a16:colId xmlns:a16="http://schemas.microsoft.com/office/drawing/2014/main" val="20003"/>
                    </a:ext>
                  </a:extLst>
                </a:gridCol>
                <a:gridCol w="636289">
                  <a:extLst>
                    <a:ext uri="{9D8B030D-6E8A-4147-A177-3AD203B41FA5}">
                      <a16:colId xmlns:a16="http://schemas.microsoft.com/office/drawing/2014/main" val="20004"/>
                    </a:ext>
                  </a:extLst>
                </a:gridCol>
                <a:gridCol w="636289">
                  <a:extLst>
                    <a:ext uri="{9D8B030D-6E8A-4147-A177-3AD203B41FA5}">
                      <a16:colId xmlns:a16="http://schemas.microsoft.com/office/drawing/2014/main" val="20005"/>
                    </a:ext>
                  </a:extLst>
                </a:gridCol>
                <a:gridCol w="636289">
                  <a:extLst>
                    <a:ext uri="{9D8B030D-6E8A-4147-A177-3AD203B41FA5}">
                      <a16:colId xmlns:a16="http://schemas.microsoft.com/office/drawing/2014/main" val="20006"/>
                    </a:ext>
                  </a:extLst>
                </a:gridCol>
                <a:gridCol w="636289">
                  <a:extLst>
                    <a:ext uri="{9D8B030D-6E8A-4147-A177-3AD203B41FA5}">
                      <a16:colId xmlns:a16="http://schemas.microsoft.com/office/drawing/2014/main" val="20007"/>
                    </a:ext>
                  </a:extLst>
                </a:gridCol>
                <a:gridCol w="636289">
                  <a:extLst>
                    <a:ext uri="{9D8B030D-6E8A-4147-A177-3AD203B41FA5}">
                      <a16:colId xmlns:a16="http://schemas.microsoft.com/office/drawing/2014/main" val="20008"/>
                    </a:ext>
                  </a:extLst>
                </a:gridCol>
                <a:gridCol w="636289">
                  <a:extLst>
                    <a:ext uri="{9D8B030D-6E8A-4147-A177-3AD203B41FA5}">
                      <a16:colId xmlns:a16="http://schemas.microsoft.com/office/drawing/2014/main" val="20009"/>
                    </a:ext>
                  </a:extLst>
                </a:gridCol>
                <a:gridCol w="636289">
                  <a:extLst>
                    <a:ext uri="{9D8B030D-6E8A-4147-A177-3AD203B41FA5}">
                      <a16:colId xmlns:a16="http://schemas.microsoft.com/office/drawing/2014/main" val="20010"/>
                    </a:ext>
                  </a:extLst>
                </a:gridCol>
              </a:tblGrid>
              <a:tr h="244100">
                <a:tc rowSpan="2">
                  <a:txBody>
                    <a:bodyPr/>
                    <a:lstStyle/>
                    <a:p>
                      <a:pPr algn="ctr"/>
                      <a:r>
                        <a:rPr lang="zh-CN" altLang="en-US" sz="1100" dirty="0"/>
                        <a:t>指令</a:t>
                      </a:r>
                    </a:p>
                  </a:txBody>
                  <a:tcPr anchor="ctr"/>
                </a:tc>
                <a:tc gridSpan="10">
                  <a:txBody>
                    <a:bodyPr/>
                    <a:lstStyle/>
                    <a:p>
                      <a:pPr algn="ctr"/>
                      <a:r>
                        <a:rPr lang="zh-CN" altLang="en-US" sz="1400" dirty="0"/>
                        <a:t>时钟</a:t>
                      </a:r>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extLst>
                  <a:ext uri="{0D108BD9-81ED-4DB2-BD59-A6C34878D82A}">
                    <a16:rowId xmlns:a16="http://schemas.microsoft.com/office/drawing/2014/main" val="10000"/>
                  </a:ext>
                </a:extLst>
              </a:tr>
              <a:tr h="244100">
                <a:tc vMerge="1">
                  <a:txBody>
                    <a:bodyPr/>
                    <a:lstStyle/>
                    <a:p>
                      <a:pPr algn="ctr"/>
                      <a:endParaRPr lang="zh-CN" altLang="en-US"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2</a:t>
                      </a:r>
                      <a:endParaRPr lang="zh-CN" altLang="en-US" sz="1400" dirty="0"/>
                    </a:p>
                  </a:txBody>
                  <a:tcPr anchor="ctr"/>
                </a:tc>
                <a:tc>
                  <a:txBody>
                    <a:bodyPr/>
                    <a:lstStyle/>
                    <a:p>
                      <a:pPr algn="ctr"/>
                      <a:r>
                        <a:rPr lang="en-US" altLang="zh-CN" sz="1400" dirty="0"/>
                        <a:t>3</a:t>
                      </a:r>
                      <a:endParaRPr lang="zh-CN" altLang="en-US" sz="1400" dirty="0"/>
                    </a:p>
                  </a:txBody>
                  <a:tcPr anchor="ctr"/>
                </a:tc>
                <a:tc>
                  <a:txBody>
                    <a:bodyPr/>
                    <a:lstStyle/>
                    <a:p>
                      <a:pPr algn="ctr"/>
                      <a:r>
                        <a:rPr lang="en-US" altLang="zh-CN" sz="1400" dirty="0"/>
                        <a:t>4</a:t>
                      </a:r>
                      <a:endParaRPr lang="zh-CN" altLang="en-US" sz="1400" dirty="0"/>
                    </a:p>
                  </a:txBody>
                  <a:tcPr anchor="ctr"/>
                </a:tc>
                <a:tc>
                  <a:txBody>
                    <a:bodyPr/>
                    <a:lstStyle/>
                    <a:p>
                      <a:pPr algn="ctr"/>
                      <a:r>
                        <a:rPr lang="en-US" altLang="zh-CN" sz="1400" dirty="0"/>
                        <a:t>5</a:t>
                      </a:r>
                      <a:endParaRPr lang="zh-CN" altLang="en-US" sz="1400" dirty="0"/>
                    </a:p>
                  </a:txBody>
                  <a:tcPr anchor="ctr"/>
                </a:tc>
                <a:tc>
                  <a:txBody>
                    <a:bodyPr/>
                    <a:lstStyle/>
                    <a:p>
                      <a:pPr algn="ctr"/>
                      <a:r>
                        <a:rPr lang="en-US" altLang="zh-CN" sz="1400" dirty="0"/>
                        <a:t>6</a:t>
                      </a:r>
                      <a:endParaRPr lang="zh-CN" altLang="en-US" sz="1400" dirty="0"/>
                    </a:p>
                  </a:txBody>
                  <a:tcPr anchor="ctr"/>
                </a:tc>
                <a:tc>
                  <a:txBody>
                    <a:bodyPr/>
                    <a:lstStyle/>
                    <a:p>
                      <a:pPr algn="ctr"/>
                      <a:r>
                        <a:rPr lang="en-US" altLang="zh-CN" sz="1400" dirty="0"/>
                        <a:t>7</a:t>
                      </a:r>
                      <a:endParaRPr lang="zh-CN" altLang="en-US" sz="1400" dirty="0"/>
                    </a:p>
                  </a:txBody>
                  <a:tcPr anchor="ctr"/>
                </a:tc>
                <a:tc>
                  <a:txBody>
                    <a:bodyPr/>
                    <a:lstStyle/>
                    <a:p>
                      <a:pPr algn="ctr"/>
                      <a:r>
                        <a:rPr lang="en-US" altLang="zh-CN" sz="1400" dirty="0"/>
                        <a:t>8</a:t>
                      </a:r>
                      <a:endParaRPr lang="zh-CN" altLang="en-US" sz="1400" dirty="0"/>
                    </a:p>
                  </a:txBody>
                  <a:tcPr anchor="ctr"/>
                </a:tc>
                <a:tc>
                  <a:txBody>
                    <a:bodyPr/>
                    <a:lstStyle/>
                    <a:p>
                      <a:pPr algn="ctr"/>
                      <a:r>
                        <a:rPr lang="en-US" altLang="zh-CN" sz="1400" dirty="0"/>
                        <a:t>9</a:t>
                      </a:r>
                      <a:endParaRPr lang="zh-CN" altLang="en-US" sz="1400" dirty="0"/>
                    </a:p>
                  </a:txBody>
                  <a:tcPr anchor="ctr"/>
                </a:tc>
                <a:tc>
                  <a:txBody>
                    <a:bodyPr/>
                    <a:lstStyle/>
                    <a:p>
                      <a:pPr algn="ctr"/>
                      <a:r>
                        <a:rPr lang="en-US" altLang="zh-CN" sz="1400" dirty="0"/>
                        <a:t>10</a:t>
                      </a:r>
                      <a:endParaRPr lang="zh-CN" altLang="en-US" sz="1400" dirty="0"/>
                    </a:p>
                  </a:txBody>
                  <a:tcPr anchor="ctr"/>
                </a:tc>
                <a:extLst>
                  <a:ext uri="{0D108BD9-81ED-4DB2-BD59-A6C34878D82A}">
                    <a16:rowId xmlns:a16="http://schemas.microsoft.com/office/drawing/2014/main" val="10001"/>
                  </a:ext>
                </a:extLst>
              </a:tr>
              <a:tr h="244100">
                <a:tc>
                  <a:txBody>
                    <a:bodyPr/>
                    <a:lstStyle/>
                    <a:p>
                      <a:pPr algn="ctr"/>
                      <a:r>
                        <a:rPr lang="zh-CN" altLang="en-US" sz="1100" dirty="0"/>
                        <a:t>分支指令</a:t>
                      </a:r>
                      <a:r>
                        <a:rPr lang="en-US" altLang="zh-CN" sz="1100" dirty="0" err="1"/>
                        <a:t>i</a:t>
                      </a:r>
                      <a:endParaRPr lang="zh-CN" altLang="en-US" sz="1100" dirty="0"/>
                    </a:p>
                  </a:txBody>
                  <a:tcPr anchor="ctr"/>
                </a:tc>
                <a:tc>
                  <a:txBody>
                    <a:bodyPr/>
                    <a:lstStyle/>
                    <a:p>
                      <a:pPr algn="ctr"/>
                      <a:r>
                        <a:rPr lang="en-US" altLang="zh-CN" sz="1400" dirty="0"/>
                        <a:t>IF</a:t>
                      </a:r>
                      <a:endParaRPr lang="zh-CN" altLang="en-US" sz="1400" dirty="0"/>
                    </a:p>
                  </a:txBody>
                  <a:tcPr anchor="ctr"/>
                </a:tc>
                <a:tc>
                  <a:txBody>
                    <a:bodyPr/>
                    <a:lstStyle/>
                    <a:p>
                      <a:pPr algn="ctr"/>
                      <a:r>
                        <a:rPr lang="en-US" altLang="zh-CN" sz="1400" dirty="0"/>
                        <a:t>ID</a:t>
                      </a:r>
                      <a:endParaRPr lang="zh-CN" altLang="en-US" sz="1400" dirty="0"/>
                    </a:p>
                  </a:txBody>
                  <a:tcPr anchor="ctr"/>
                </a:tc>
                <a:tc>
                  <a:txBody>
                    <a:bodyPr/>
                    <a:lstStyle/>
                    <a:p>
                      <a:pPr algn="ctr"/>
                      <a:r>
                        <a:rPr lang="en-US" altLang="zh-CN" sz="1400" dirty="0"/>
                        <a:t>EX</a:t>
                      </a:r>
                      <a:endParaRPr lang="zh-CN" altLang="en-US" sz="1400" dirty="0"/>
                    </a:p>
                  </a:txBody>
                  <a:tcPr anchor="ctr"/>
                </a:tc>
                <a:tc>
                  <a:txBody>
                    <a:bodyPr/>
                    <a:lstStyle/>
                    <a:p>
                      <a:pPr algn="ctr"/>
                      <a:r>
                        <a:rPr lang="en-US" altLang="zh-CN" sz="1400" dirty="0"/>
                        <a:t>MEM</a:t>
                      </a:r>
                      <a:endParaRPr lang="zh-CN" altLang="en-US" sz="1400" dirty="0"/>
                    </a:p>
                  </a:txBody>
                  <a:tcPr anchor="ctr"/>
                </a:tc>
                <a:tc>
                  <a:txBody>
                    <a:bodyPr/>
                    <a:lstStyle/>
                    <a:p>
                      <a:pPr algn="ctr"/>
                      <a:r>
                        <a:rPr lang="en-US" altLang="zh-CN" sz="1400" dirty="0"/>
                        <a:t>WB</a:t>
                      </a: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a:p>
                  </a:txBody>
                  <a:tcPr anchor="ctr"/>
                </a:tc>
                <a:tc>
                  <a:txBody>
                    <a:bodyPr/>
                    <a:lstStyle/>
                    <a:p>
                      <a:pPr algn="ctr"/>
                      <a:endParaRPr lang="zh-CN" altLang="en-US" sz="1400"/>
                    </a:p>
                  </a:txBody>
                  <a:tcPr anchor="ctr"/>
                </a:tc>
                <a:tc>
                  <a:txBody>
                    <a:bodyPr/>
                    <a:lstStyle/>
                    <a:p>
                      <a:pPr algn="ctr"/>
                      <a:endParaRPr lang="zh-CN" altLang="en-US" sz="1400"/>
                    </a:p>
                  </a:txBody>
                  <a:tcPr anchor="ctr"/>
                </a:tc>
                <a:extLst>
                  <a:ext uri="{0D108BD9-81ED-4DB2-BD59-A6C34878D82A}">
                    <a16:rowId xmlns:a16="http://schemas.microsoft.com/office/drawing/2014/main" val="10002"/>
                  </a:ext>
                </a:extLst>
              </a:tr>
              <a:tr h="244100">
                <a:tc>
                  <a:txBody>
                    <a:bodyPr/>
                    <a:lstStyle/>
                    <a:p>
                      <a:pPr algn="ctr"/>
                      <a:r>
                        <a:rPr lang="zh-CN" altLang="en-US" sz="1100" dirty="0"/>
                        <a:t>指令</a:t>
                      </a:r>
                      <a:r>
                        <a:rPr lang="en-US" altLang="zh-CN" sz="1100" dirty="0"/>
                        <a:t>i+1</a:t>
                      </a:r>
                      <a:endParaRPr lang="zh-CN" altLang="en-US" sz="1100" dirty="0"/>
                    </a:p>
                  </a:txBody>
                  <a:tcPr anchor="ctr"/>
                </a:tc>
                <a:tc>
                  <a:txBody>
                    <a:bodyPr/>
                    <a:lstStyle/>
                    <a:p>
                      <a:pPr algn="ctr"/>
                      <a:endParaRPr lang="zh-CN" altLang="en-US" sz="1400"/>
                    </a:p>
                  </a:txBody>
                  <a:tcPr anchor="ctr"/>
                </a:tc>
                <a:tc>
                  <a:txBody>
                    <a:bodyPr/>
                    <a:lstStyle/>
                    <a:p>
                      <a:pPr algn="ctr"/>
                      <a:r>
                        <a:rPr lang="en-US" altLang="zh-CN" sz="1400" dirty="0"/>
                        <a:t>IF</a:t>
                      </a:r>
                      <a:endParaRPr lang="zh-CN" altLang="en-US" sz="1400" dirty="0"/>
                    </a:p>
                  </a:txBody>
                  <a:tcPr anchor="ctr"/>
                </a:tc>
                <a:tc>
                  <a:txBody>
                    <a:bodyPr/>
                    <a:lstStyle/>
                    <a:p>
                      <a:pPr algn="ctr"/>
                      <a:r>
                        <a:rPr lang="en-US" altLang="zh-CN" sz="1400" dirty="0"/>
                        <a:t>Idle</a:t>
                      </a:r>
                      <a:endParaRPr lang="zh-CN" altLang="en-US" sz="1400" dirty="0"/>
                    </a:p>
                  </a:txBody>
                  <a:tcPr anchor="ctr"/>
                </a:tc>
                <a:tc>
                  <a:txBody>
                    <a:bodyPr/>
                    <a:lstStyle/>
                    <a:p>
                      <a:pPr algn="ctr"/>
                      <a:r>
                        <a:rPr lang="en-US" altLang="zh-CN" sz="1400" dirty="0"/>
                        <a:t>Idle</a:t>
                      </a:r>
                      <a:endParaRPr lang="zh-CN" altLang="en-US" sz="1400" dirty="0"/>
                    </a:p>
                  </a:txBody>
                  <a:tcPr anchor="ctr"/>
                </a:tc>
                <a:tc>
                  <a:txBody>
                    <a:bodyPr/>
                    <a:lstStyle/>
                    <a:p>
                      <a:pPr algn="ctr"/>
                      <a:r>
                        <a:rPr lang="en-US" altLang="zh-CN" sz="1400" dirty="0"/>
                        <a:t>Idle</a:t>
                      </a:r>
                      <a:endParaRPr lang="zh-CN" altLang="en-US" sz="1400" dirty="0"/>
                    </a:p>
                  </a:txBody>
                  <a:tcPr anchor="ctr"/>
                </a:tc>
                <a:tc>
                  <a:txBody>
                    <a:bodyPr/>
                    <a:lstStyle/>
                    <a:p>
                      <a:endParaRPr lang="en-US" dirty="0"/>
                    </a:p>
                  </a:txBody>
                  <a:tcPr anchor="ctr"/>
                </a:tc>
                <a:tc>
                  <a:txBody>
                    <a:bodyPr/>
                    <a:lstStyle/>
                    <a:p>
                      <a:endParaRPr lang="en-US"/>
                    </a:p>
                  </a:txBody>
                  <a:tcPr anchor="ctr"/>
                </a:tc>
                <a:tc>
                  <a:txBody>
                    <a:bodyPr/>
                    <a:lstStyle/>
                    <a:p>
                      <a:endParaRPr lang="en-US"/>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3"/>
                  </a:ext>
                </a:extLst>
              </a:tr>
              <a:tr h="244100">
                <a:tc>
                  <a:txBody>
                    <a:bodyPr/>
                    <a:lstStyle/>
                    <a:p>
                      <a:pPr algn="ctr"/>
                      <a:r>
                        <a:rPr lang="zh-CN" altLang="en-US" sz="1100" dirty="0"/>
                        <a:t>分支目标</a:t>
                      </a:r>
                    </a:p>
                  </a:txBody>
                  <a:tcPr anchor="ctr"/>
                </a:tc>
                <a:tc>
                  <a:txBody>
                    <a:bodyPr/>
                    <a:lstStyle/>
                    <a:p>
                      <a:pPr algn="ctr"/>
                      <a:endParaRPr lang="zh-CN" altLang="en-US" sz="1400"/>
                    </a:p>
                  </a:txBody>
                  <a:tcPr anchor="ctr"/>
                </a:tc>
                <a:tc>
                  <a:txBody>
                    <a:bodyPr/>
                    <a:lstStyle/>
                    <a:p>
                      <a:pPr algn="ctr"/>
                      <a:endParaRPr lang="zh-CN" altLang="en-US" sz="1400"/>
                    </a:p>
                  </a:txBody>
                  <a:tcPr anchor="ctr"/>
                </a:tc>
                <a:tc>
                  <a:txBody>
                    <a:bodyPr/>
                    <a:lstStyle/>
                    <a:p>
                      <a:pPr algn="ctr"/>
                      <a:r>
                        <a:rPr lang="en-US" altLang="zh-CN" sz="1400" dirty="0"/>
                        <a:t>IF</a:t>
                      </a:r>
                      <a:endParaRPr lang="zh-CN" altLang="en-US" sz="1400" dirty="0"/>
                    </a:p>
                  </a:txBody>
                  <a:tcPr anchor="ctr"/>
                </a:tc>
                <a:tc>
                  <a:txBody>
                    <a:bodyPr/>
                    <a:lstStyle/>
                    <a:p>
                      <a:pPr algn="ctr"/>
                      <a:r>
                        <a:rPr lang="en-US" altLang="zh-CN" sz="1400" dirty="0"/>
                        <a:t>ID</a:t>
                      </a:r>
                      <a:endParaRPr lang="zh-CN" altLang="en-US" sz="1400" dirty="0"/>
                    </a:p>
                  </a:txBody>
                  <a:tcPr anchor="ctr"/>
                </a:tc>
                <a:tc>
                  <a:txBody>
                    <a:bodyPr/>
                    <a:lstStyle/>
                    <a:p>
                      <a:pPr algn="ctr"/>
                      <a:r>
                        <a:rPr lang="en-US" altLang="zh-CN" sz="1400" dirty="0"/>
                        <a:t>EX</a:t>
                      </a:r>
                      <a:endParaRPr lang="zh-CN" altLang="en-US" sz="1400" dirty="0"/>
                    </a:p>
                  </a:txBody>
                  <a:tcPr anchor="ctr"/>
                </a:tc>
                <a:tc>
                  <a:txBody>
                    <a:bodyPr/>
                    <a:lstStyle/>
                    <a:p>
                      <a:pPr algn="ctr"/>
                      <a:r>
                        <a:rPr lang="en-US" altLang="zh-CN" sz="1400" dirty="0"/>
                        <a:t>MEM</a:t>
                      </a:r>
                      <a:endParaRPr lang="zh-CN" altLang="en-US" sz="1400" dirty="0"/>
                    </a:p>
                  </a:txBody>
                  <a:tcPr anchor="ctr"/>
                </a:tc>
                <a:tc>
                  <a:txBody>
                    <a:bodyPr/>
                    <a:lstStyle/>
                    <a:p>
                      <a:pPr algn="ctr"/>
                      <a:r>
                        <a:rPr lang="en-US" altLang="zh-CN" sz="1400" dirty="0"/>
                        <a:t>WB</a:t>
                      </a: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extLst>
                  <a:ext uri="{0D108BD9-81ED-4DB2-BD59-A6C34878D82A}">
                    <a16:rowId xmlns:a16="http://schemas.microsoft.com/office/drawing/2014/main" val="10004"/>
                  </a:ext>
                </a:extLst>
              </a:tr>
              <a:tr h="244100">
                <a:tc>
                  <a:txBody>
                    <a:bodyPr/>
                    <a:lstStyle/>
                    <a:p>
                      <a:pPr algn="ctr"/>
                      <a:r>
                        <a:rPr lang="zh-CN" altLang="en-US" sz="1100" dirty="0"/>
                        <a:t>分支目标</a:t>
                      </a:r>
                      <a:r>
                        <a:rPr lang="en-US" altLang="zh-CN" sz="1100" dirty="0"/>
                        <a:t>+1</a:t>
                      </a:r>
                      <a:endParaRPr lang="zh-CN" altLang="en-US" sz="1100" dirty="0"/>
                    </a:p>
                  </a:txBody>
                  <a:tcPr anchor="ctr"/>
                </a:tc>
                <a:tc>
                  <a:txBody>
                    <a:bodyPr/>
                    <a:lstStyle/>
                    <a:p>
                      <a:pPr algn="ctr"/>
                      <a:endParaRPr lang="zh-CN" altLang="en-US" sz="1400"/>
                    </a:p>
                  </a:txBody>
                  <a:tcPr anchor="ctr"/>
                </a:tc>
                <a:tc>
                  <a:txBody>
                    <a:bodyPr/>
                    <a:lstStyle/>
                    <a:p>
                      <a:pPr algn="ctr"/>
                      <a:endParaRPr lang="zh-CN" altLang="en-US" sz="1400"/>
                    </a:p>
                  </a:txBody>
                  <a:tcPr anchor="ctr"/>
                </a:tc>
                <a:tc>
                  <a:txBody>
                    <a:bodyPr/>
                    <a:lstStyle/>
                    <a:p>
                      <a:pPr algn="ctr"/>
                      <a:endParaRPr lang="zh-CN" altLang="en-US" sz="1400"/>
                    </a:p>
                  </a:txBody>
                  <a:tcPr anchor="ctr"/>
                </a:tc>
                <a:tc>
                  <a:txBody>
                    <a:bodyPr/>
                    <a:lstStyle/>
                    <a:p>
                      <a:pPr algn="ctr"/>
                      <a:r>
                        <a:rPr lang="en-US" altLang="zh-CN" sz="1400" dirty="0"/>
                        <a:t>IF</a:t>
                      </a:r>
                      <a:endParaRPr lang="zh-CN" altLang="en-US" sz="1400" dirty="0"/>
                    </a:p>
                  </a:txBody>
                  <a:tcPr anchor="ctr"/>
                </a:tc>
                <a:tc>
                  <a:txBody>
                    <a:bodyPr/>
                    <a:lstStyle/>
                    <a:p>
                      <a:pPr algn="ctr"/>
                      <a:r>
                        <a:rPr lang="en-US" altLang="zh-CN" sz="1400" dirty="0"/>
                        <a:t>ID</a:t>
                      </a:r>
                      <a:endParaRPr lang="zh-CN" altLang="en-US" sz="1400" dirty="0"/>
                    </a:p>
                  </a:txBody>
                  <a:tcPr anchor="ctr"/>
                </a:tc>
                <a:tc>
                  <a:txBody>
                    <a:bodyPr/>
                    <a:lstStyle/>
                    <a:p>
                      <a:pPr algn="ctr"/>
                      <a:r>
                        <a:rPr lang="en-US" altLang="zh-CN" sz="1400" dirty="0"/>
                        <a:t>EX</a:t>
                      </a:r>
                      <a:endParaRPr lang="zh-CN" altLang="en-US" sz="1400" dirty="0"/>
                    </a:p>
                  </a:txBody>
                  <a:tcPr anchor="ctr"/>
                </a:tc>
                <a:tc>
                  <a:txBody>
                    <a:bodyPr/>
                    <a:lstStyle/>
                    <a:p>
                      <a:pPr algn="ctr"/>
                      <a:r>
                        <a:rPr lang="en-US" altLang="zh-CN" sz="1400" dirty="0"/>
                        <a:t>MEM</a:t>
                      </a:r>
                      <a:endParaRPr lang="zh-CN" altLang="en-US" sz="1400" dirty="0"/>
                    </a:p>
                  </a:txBody>
                  <a:tcPr anchor="ctr"/>
                </a:tc>
                <a:tc>
                  <a:txBody>
                    <a:bodyPr/>
                    <a:lstStyle/>
                    <a:p>
                      <a:pPr algn="ctr"/>
                      <a:r>
                        <a:rPr lang="en-US" altLang="zh-CN" sz="1400" dirty="0"/>
                        <a:t>WB</a:t>
                      </a: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extLst>
                  <a:ext uri="{0D108BD9-81ED-4DB2-BD59-A6C34878D82A}">
                    <a16:rowId xmlns:a16="http://schemas.microsoft.com/office/drawing/2014/main" val="10005"/>
                  </a:ext>
                </a:extLst>
              </a:tr>
              <a:tr h="244100">
                <a:tc>
                  <a:txBody>
                    <a:bodyPr/>
                    <a:lstStyle/>
                    <a:p>
                      <a:pPr algn="ctr"/>
                      <a:r>
                        <a:rPr lang="zh-CN" altLang="en-US" sz="1100" dirty="0"/>
                        <a:t>分支目标</a:t>
                      </a:r>
                      <a:r>
                        <a:rPr lang="en-US" altLang="zh-CN" sz="1100" dirty="0"/>
                        <a:t>+2</a:t>
                      </a:r>
                      <a:endParaRPr lang="zh-CN" altLang="en-US" sz="11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r>
                        <a:rPr lang="en-US" altLang="zh-CN" sz="1400" dirty="0"/>
                        <a:t>IF</a:t>
                      </a:r>
                      <a:endParaRPr lang="zh-CN" altLang="en-US" sz="1400" dirty="0"/>
                    </a:p>
                  </a:txBody>
                  <a:tcPr anchor="ctr"/>
                </a:tc>
                <a:tc>
                  <a:txBody>
                    <a:bodyPr/>
                    <a:lstStyle/>
                    <a:p>
                      <a:pPr algn="ctr"/>
                      <a:r>
                        <a:rPr lang="en-US" altLang="zh-CN" sz="1400" dirty="0"/>
                        <a:t>ID</a:t>
                      </a:r>
                      <a:endParaRPr lang="zh-CN" altLang="en-US" sz="1400" dirty="0"/>
                    </a:p>
                  </a:txBody>
                  <a:tcPr anchor="ctr"/>
                </a:tc>
                <a:tc>
                  <a:txBody>
                    <a:bodyPr/>
                    <a:lstStyle/>
                    <a:p>
                      <a:pPr algn="ctr"/>
                      <a:r>
                        <a:rPr lang="en-US" altLang="zh-CN" sz="1400" dirty="0"/>
                        <a:t>EX</a:t>
                      </a:r>
                      <a:endParaRPr lang="zh-CN" altLang="en-US" sz="1400" dirty="0"/>
                    </a:p>
                  </a:txBody>
                  <a:tcPr anchor="ctr"/>
                </a:tc>
                <a:tc>
                  <a:txBody>
                    <a:bodyPr/>
                    <a:lstStyle/>
                    <a:p>
                      <a:pPr algn="ctr"/>
                      <a:r>
                        <a:rPr lang="en-US" altLang="zh-CN" sz="1400" dirty="0"/>
                        <a:t>MEM</a:t>
                      </a:r>
                      <a:endParaRPr lang="zh-CN" altLang="en-US" sz="1400" dirty="0"/>
                    </a:p>
                  </a:txBody>
                  <a:tcPr anchor="ctr"/>
                </a:tc>
                <a:tc>
                  <a:txBody>
                    <a:bodyPr/>
                    <a:lstStyle/>
                    <a:p>
                      <a:pPr algn="ctr"/>
                      <a:r>
                        <a:rPr lang="en-US" altLang="zh-CN" sz="1400" dirty="0"/>
                        <a:t>WB</a:t>
                      </a:r>
                      <a:endParaRPr lang="zh-CN" altLang="en-US" sz="1400" dirty="0"/>
                    </a:p>
                  </a:txBody>
                  <a:tcPr anchor="ctr"/>
                </a:tc>
                <a:tc>
                  <a:txBody>
                    <a:bodyPr/>
                    <a:lstStyle/>
                    <a:p>
                      <a:pPr algn="ctr"/>
                      <a:endParaRPr lang="zh-CN" altLang="en-US" sz="1400" dirty="0"/>
                    </a:p>
                  </a:txBody>
                  <a:tcPr anchor="ctr"/>
                </a:tc>
                <a:extLst>
                  <a:ext uri="{0D108BD9-81ED-4DB2-BD59-A6C34878D82A}">
                    <a16:rowId xmlns:a16="http://schemas.microsoft.com/office/drawing/2014/main" val="10006"/>
                  </a:ext>
                </a:extLst>
              </a:tr>
            </a:tbl>
          </a:graphicData>
        </a:graphic>
      </p:graphicFrame>
      <p:sp>
        <p:nvSpPr>
          <p:cNvPr id="7" name="TextBox 6"/>
          <p:cNvSpPr txBox="1"/>
          <p:nvPr/>
        </p:nvSpPr>
        <p:spPr>
          <a:xfrm>
            <a:off x="3275856" y="3873392"/>
            <a:ext cx="1818126" cy="369332"/>
          </a:xfrm>
          <a:prstGeom prst="rect">
            <a:avLst/>
          </a:prstGeom>
          <a:noFill/>
        </p:spPr>
        <p:txBody>
          <a:bodyPr wrap="none" rtlCol="0">
            <a:spAutoFit/>
          </a:bodyPr>
          <a:lstStyle/>
          <a:p>
            <a:r>
              <a:rPr lang="en-US" altLang="zh-CN" dirty="0"/>
              <a:t>(a)</a:t>
            </a:r>
            <a:r>
              <a:rPr lang="zh-CN" altLang="en-US" dirty="0"/>
              <a:t>分支转移失败</a:t>
            </a:r>
            <a:endParaRPr lang="en-US" dirty="0"/>
          </a:p>
        </p:txBody>
      </p:sp>
      <p:sp>
        <p:nvSpPr>
          <p:cNvPr id="8" name="TextBox 7"/>
          <p:cNvSpPr txBox="1"/>
          <p:nvPr/>
        </p:nvSpPr>
        <p:spPr>
          <a:xfrm>
            <a:off x="3275856" y="6352143"/>
            <a:ext cx="1835759" cy="369332"/>
          </a:xfrm>
          <a:prstGeom prst="rect">
            <a:avLst/>
          </a:prstGeom>
          <a:noFill/>
        </p:spPr>
        <p:txBody>
          <a:bodyPr wrap="none" rtlCol="0">
            <a:spAutoFit/>
          </a:bodyPr>
          <a:lstStyle/>
          <a:p>
            <a:r>
              <a:rPr lang="en-US" altLang="zh-CN" dirty="0"/>
              <a:t>(b)</a:t>
            </a:r>
            <a:r>
              <a:rPr lang="zh-CN" altLang="en-US" dirty="0"/>
              <a:t>分支转移成功</a:t>
            </a:r>
            <a:endParaRPr lang="en-US" dirty="0"/>
          </a:p>
        </p:txBody>
      </p:sp>
    </p:spTree>
    <p:extLst>
      <p:ext uri="{BB962C8B-B14F-4D97-AF65-F5344CB8AC3E}">
        <p14:creationId xmlns:p14="http://schemas.microsoft.com/office/powerpoint/2010/main" val="1748859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预测分支失败</a:t>
            </a:r>
          </a:p>
        </p:txBody>
      </p:sp>
      <p:sp>
        <p:nvSpPr>
          <p:cNvPr id="3" name="Content Placeholder 2"/>
          <p:cNvSpPr>
            <a:spLocks noGrp="1"/>
          </p:cNvSpPr>
          <p:nvPr>
            <p:ph idx="1"/>
          </p:nvPr>
        </p:nvSpPr>
        <p:spPr/>
        <p:txBody>
          <a:bodyPr/>
          <a:lstStyle/>
          <a:p>
            <a:r>
              <a:rPr lang="zh-CN" altLang="en-US" dirty="0"/>
              <a:t>转移不会发生</a:t>
            </a:r>
          </a:p>
          <a:p>
            <a:r>
              <a:rPr lang="zh-CN" altLang="en-US" dirty="0"/>
              <a:t>继续执行下一条指令</a:t>
            </a:r>
          </a:p>
          <a:p>
            <a:r>
              <a:rPr lang="zh-CN" altLang="en-US" dirty="0"/>
              <a:t>如果正确，则不会在性能上有任何损失</a:t>
            </a:r>
          </a:p>
          <a:p>
            <a:r>
              <a:rPr lang="zh-CN" altLang="en-US" dirty="0"/>
              <a:t>如果错误，则要消除影响</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23</a:t>
            </a:fld>
            <a:endParaRPr lang="zh-CN" altLang="en-US">
              <a:solidFill>
                <a:srgbClr val="1F497D"/>
              </a:solidFill>
            </a:endParaRPr>
          </a:p>
        </p:txBody>
      </p:sp>
    </p:spTree>
    <p:extLst>
      <p:ext uri="{BB962C8B-B14F-4D97-AF65-F5344CB8AC3E}">
        <p14:creationId xmlns:p14="http://schemas.microsoft.com/office/powerpoint/2010/main" val="1005467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zh-CN" altLang="en-US" dirty="0"/>
            </a:br>
            <a:br>
              <a:rPr lang="zh-CN" altLang="en-US" dirty="0"/>
            </a:br>
            <a:r>
              <a:rPr lang="zh-CN" altLang="en-US" dirty="0"/>
              <a:t>可实现预测功能的</a:t>
            </a:r>
            <a:r>
              <a:rPr lang="en-US" altLang="zh-CN" b="1" dirty="0"/>
              <a:t>CPU</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24</a:t>
            </a:fld>
            <a:endParaRPr lang="zh-CN" altLang="en-US">
              <a:solidFill>
                <a:srgbClr val="1F497D"/>
              </a:solidFill>
            </a:endParaRPr>
          </a:p>
        </p:txBody>
      </p:sp>
      <p:pic>
        <p:nvPicPr>
          <p:cNvPr id="7" name="Content Placeholder 6" descr="f04-62-P374493-botto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340768"/>
            <a:ext cx="8363272" cy="5033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p:nvPr/>
        </p:nvSpPr>
        <p:spPr bwMode="auto">
          <a:xfrm>
            <a:off x="4139952" y="3429000"/>
            <a:ext cx="432048" cy="936104"/>
          </a:xfrm>
          <a:prstGeom prst="ellipse">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a typeface="宋体" pitchFamily="2" charset="-122"/>
            </a:endParaRPr>
          </a:p>
        </p:txBody>
      </p:sp>
      <p:sp>
        <p:nvSpPr>
          <p:cNvPr id="9" name="Oval 8"/>
          <p:cNvSpPr/>
          <p:nvPr/>
        </p:nvSpPr>
        <p:spPr bwMode="auto">
          <a:xfrm>
            <a:off x="3203848" y="2780928"/>
            <a:ext cx="432048" cy="648072"/>
          </a:xfrm>
          <a:prstGeom prst="ellipse">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164296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zh-CN" altLang="en-US" dirty="0"/>
            </a:br>
            <a:br>
              <a:rPr lang="zh-CN" altLang="en-US" dirty="0"/>
            </a:br>
            <a:r>
              <a:rPr lang="zh-CN" altLang="en-US" dirty="0"/>
              <a:t>控制冲突的动态调度</a:t>
            </a:r>
            <a:endParaRPr kumimoji="1" lang="zh-CN" altLang="en-US" dirty="0"/>
          </a:p>
        </p:txBody>
      </p:sp>
      <p:sp>
        <p:nvSpPr>
          <p:cNvPr id="3" name="Content Placeholder 2"/>
          <p:cNvSpPr>
            <a:spLocks noGrp="1"/>
          </p:cNvSpPr>
          <p:nvPr>
            <p:ph idx="1"/>
          </p:nvPr>
        </p:nvSpPr>
        <p:spPr/>
        <p:txBody>
          <a:bodyPr/>
          <a:lstStyle/>
          <a:p>
            <a:r>
              <a:rPr lang="zh-CN" altLang="en-US" dirty="0"/>
              <a:t>分支目标缓冲技术（</a:t>
            </a:r>
            <a:r>
              <a:rPr lang="en-US" altLang="zh-CN" b="1" i="1" dirty="0"/>
              <a:t>Branch Target Buffer</a:t>
            </a:r>
            <a:r>
              <a:rPr lang="zh-CN" altLang="en-US" dirty="0"/>
              <a:t>）</a:t>
            </a:r>
          </a:p>
          <a:p>
            <a:pPr lvl="1"/>
            <a:r>
              <a:rPr lang="zh-CN" altLang="en-US" dirty="0"/>
              <a:t>缓冲区的每一项内容被用来预测分支转移是否成功，并且根据实际的分支情况对内容进行修改。这种方法是基于如下的考虑：如果本次分支转移成功了，那么预测下一次分支转移也成功，例如一个循环体就是这种情况。</a:t>
            </a:r>
          </a:p>
          <a:p>
            <a:pPr lvl="1"/>
            <a:r>
              <a:rPr lang="zh-CN" altLang="en-US" dirty="0"/>
              <a:t>将分支转移成功的分支指令的地址和它的分支目标地址都放到一个缓冲区中保存起来，缓冲区以分支指令的地址作为标志；在取指令阶段，所有的指令地址都与保存的标志作比较，如果相同，就认为本条指令是分支指令，而且认为它分支转移成功，同时它的分支目标（下一条指令）地址就是保存在缓冲区中的分支目标地址。</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25</a:t>
            </a:fld>
            <a:endParaRPr lang="zh-CN" altLang="en-US">
              <a:solidFill>
                <a:srgbClr val="1F497D"/>
              </a:solidFill>
            </a:endParaRPr>
          </a:p>
        </p:txBody>
      </p:sp>
    </p:spTree>
    <p:extLst>
      <p:ext uri="{BB962C8B-B14F-4D97-AF65-F5344CB8AC3E}">
        <p14:creationId xmlns:p14="http://schemas.microsoft.com/office/powerpoint/2010/main" val="1284745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实现预测的方法</a:t>
            </a:r>
          </a:p>
        </p:txBody>
      </p:sp>
      <p:sp>
        <p:nvSpPr>
          <p:cNvPr id="3" name="Content Placeholder 2"/>
          <p:cNvSpPr>
            <a:spLocks noGrp="1"/>
          </p:cNvSpPr>
          <p:nvPr>
            <p:ph idx="1"/>
          </p:nvPr>
        </p:nvSpPr>
        <p:spPr>
          <a:xfrm>
            <a:off x="4716016" y="1219200"/>
            <a:ext cx="3970784" cy="4910138"/>
          </a:xfrm>
        </p:spPr>
        <p:txBody>
          <a:bodyPr/>
          <a:lstStyle/>
          <a:p>
            <a:r>
              <a:rPr lang="en-US" dirty="0" err="1"/>
              <a:t>增加分支目的地址存储（Branch</a:t>
            </a:r>
            <a:r>
              <a:rPr lang="en-US" dirty="0"/>
              <a:t> Target Buffer）</a:t>
            </a:r>
          </a:p>
          <a:p>
            <a:r>
              <a:rPr lang="en-US" dirty="0" err="1"/>
              <a:t>首次遇到新的PC，保存它的下一条指令的地址</a:t>
            </a:r>
            <a:endParaRPr lang="en-US" dirty="0"/>
          </a:p>
          <a:p>
            <a:pPr lvl="1"/>
            <a:r>
              <a:rPr lang="en-US" dirty="0"/>
              <a:t>Pc+4 </a:t>
            </a:r>
            <a:r>
              <a:rPr lang="zh-CN" altLang="en-US" dirty="0"/>
              <a:t>              </a:t>
            </a:r>
            <a:r>
              <a:rPr lang="en-US" dirty="0" err="1"/>
              <a:t>alu</a:t>
            </a:r>
            <a:r>
              <a:rPr lang="en-US" dirty="0"/>
              <a:t>/</a:t>
            </a:r>
            <a:r>
              <a:rPr lang="en-US" dirty="0" err="1"/>
              <a:t>lw</a:t>
            </a:r>
            <a:r>
              <a:rPr lang="en-US" dirty="0"/>
              <a:t>/</a:t>
            </a:r>
            <a:r>
              <a:rPr lang="en-US" dirty="0" err="1"/>
              <a:t>sw</a:t>
            </a:r>
            <a:endParaRPr lang="en-US" dirty="0"/>
          </a:p>
          <a:p>
            <a:pPr lvl="1"/>
            <a:r>
              <a:rPr lang="en-US" dirty="0" err="1"/>
              <a:t>Pc+offset</a:t>
            </a:r>
            <a:r>
              <a:rPr lang="en-US" dirty="0"/>
              <a:t> </a:t>
            </a:r>
            <a:r>
              <a:rPr lang="zh-CN" altLang="en-US" dirty="0"/>
              <a:t>       </a:t>
            </a:r>
            <a:r>
              <a:rPr lang="en-US" dirty="0"/>
              <a:t>BEQ/J</a:t>
            </a:r>
          </a:p>
          <a:p>
            <a:pPr lvl="1"/>
            <a:r>
              <a:rPr lang="en-US" dirty="0"/>
              <a:t>??</a:t>
            </a:r>
            <a:r>
              <a:rPr lang="zh-CN" altLang="en-US" dirty="0"/>
              <a:t>                   </a:t>
            </a:r>
            <a:r>
              <a:rPr lang="en-US" dirty="0"/>
              <a:t>JR</a:t>
            </a:r>
          </a:p>
          <a:p>
            <a:r>
              <a:rPr lang="en-US" dirty="0"/>
              <a:t>机理</a:t>
            </a:r>
          </a:p>
          <a:p>
            <a:pPr lvl="1"/>
            <a:r>
              <a:rPr lang="en-US" dirty="0"/>
              <a:t>程序的局部性</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26</a:t>
            </a:fld>
            <a:endParaRPr lang="zh-CN" altLang="en-US">
              <a:solidFill>
                <a:srgbClr val="1F497D"/>
              </a:solidFill>
            </a:endParaRPr>
          </a:p>
        </p:txBody>
      </p:sp>
      <p:sp>
        <p:nvSpPr>
          <p:cNvPr id="5" name="Rectangle 4"/>
          <p:cNvSpPr/>
          <p:nvPr/>
        </p:nvSpPr>
        <p:spPr bwMode="auto">
          <a:xfrm>
            <a:off x="612775" y="2921583"/>
            <a:ext cx="514400" cy="165618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PC</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6" name="Rectangle 5"/>
          <p:cNvSpPr/>
          <p:nvPr/>
        </p:nvSpPr>
        <p:spPr bwMode="auto">
          <a:xfrm>
            <a:off x="2183817" y="1994607"/>
            <a:ext cx="1475557" cy="144016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BTB</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7" name="Rectangle 6"/>
          <p:cNvSpPr/>
          <p:nvPr/>
        </p:nvSpPr>
        <p:spPr bwMode="auto">
          <a:xfrm>
            <a:off x="2183817" y="4064583"/>
            <a:ext cx="1475557" cy="144016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Instruction</a:t>
            </a:r>
          </a:p>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solidFill>
                  <a:schemeClr val="tx1"/>
                </a:solidFill>
                <a:latin typeface="Arial" pitchFamily="34" charset="0"/>
                <a:ea typeface="宋体" pitchFamily="2" charset="-122"/>
              </a:rPr>
              <a:t>Memory</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cxnSp>
        <p:nvCxnSpPr>
          <p:cNvPr id="9" name="Elbow Connector 8"/>
          <p:cNvCxnSpPr>
            <a:stCxn id="5" idx="3"/>
            <a:endCxn id="6" idx="1"/>
          </p:cNvCxnSpPr>
          <p:nvPr/>
        </p:nvCxnSpPr>
        <p:spPr bwMode="auto">
          <a:xfrm flipV="1">
            <a:off x="1127175" y="2714687"/>
            <a:ext cx="1056642" cy="1034988"/>
          </a:xfrm>
          <a:prstGeom prst="bentConnector3">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1" name="Elbow Connector 10"/>
          <p:cNvCxnSpPr>
            <a:stCxn id="5" idx="3"/>
            <a:endCxn id="7" idx="1"/>
          </p:cNvCxnSpPr>
          <p:nvPr/>
        </p:nvCxnSpPr>
        <p:spPr bwMode="auto">
          <a:xfrm>
            <a:off x="1127175" y="3749675"/>
            <a:ext cx="1056642" cy="1034988"/>
          </a:xfrm>
          <a:prstGeom prst="bentConnector3">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3" name="Elbow Connector 12"/>
          <p:cNvCxnSpPr>
            <a:stCxn id="6" idx="3"/>
            <a:endCxn id="5" idx="1"/>
          </p:cNvCxnSpPr>
          <p:nvPr/>
        </p:nvCxnSpPr>
        <p:spPr bwMode="auto">
          <a:xfrm flipH="1">
            <a:off x="612775" y="2714687"/>
            <a:ext cx="3046599" cy="1034988"/>
          </a:xfrm>
          <a:prstGeom prst="bentConnector5">
            <a:avLst>
              <a:gd name="adj1" fmla="val -7503"/>
              <a:gd name="adj2" fmla="val -121374"/>
              <a:gd name="adj3" fmla="val 107503"/>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7" idx="3"/>
          </p:cNvCxnSpPr>
          <p:nvPr/>
        </p:nvCxnSpPr>
        <p:spPr bwMode="auto">
          <a:xfrm>
            <a:off x="3659374" y="4784663"/>
            <a:ext cx="912626"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3825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减少</a:t>
            </a:r>
            <a:r>
              <a:rPr lang="en-US" altLang="zh-CN" dirty="0"/>
              <a:t>BTB</a:t>
            </a:r>
            <a:r>
              <a:rPr lang="zh-CN" altLang="en-US" dirty="0"/>
              <a:t>容量</a:t>
            </a:r>
            <a:endParaRPr lang="en-US" dirty="0"/>
          </a:p>
        </p:txBody>
      </p:sp>
      <p:sp>
        <p:nvSpPr>
          <p:cNvPr id="3" name="Content Placeholder 2"/>
          <p:cNvSpPr>
            <a:spLocks noGrp="1"/>
          </p:cNvSpPr>
          <p:nvPr>
            <p:ph idx="1"/>
          </p:nvPr>
        </p:nvSpPr>
        <p:spPr>
          <a:xfrm>
            <a:off x="457200" y="5561723"/>
            <a:ext cx="8229600" cy="684114"/>
          </a:xfrm>
        </p:spPr>
        <p:txBody>
          <a:bodyPr/>
          <a:lstStyle/>
          <a:p>
            <a:r>
              <a:rPr lang="zh-CN" altLang="en-US" dirty="0"/>
              <a:t>只保存转移指令的</a:t>
            </a:r>
            <a:r>
              <a:rPr lang="en-US" altLang="zh-CN" dirty="0"/>
              <a:t>PC</a:t>
            </a:r>
            <a:r>
              <a:rPr lang="zh-CN" altLang="en-US" dirty="0"/>
              <a:t>值</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27</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115616" y="1271178"/>
            <a:ext cx="6888970" cy="4174046"/>
          </a:xfrm>
          <a:prstGeom prst="rect">
            <a:avLst/>
          </a:prstGeom>
        </p:spPr>
      </p:pic>
    </p:spTree>
    <p:extLst>
      <p:ext uri="{BB962C8B-B14F-4D97-AF65-F5344CB8AC3E}">
        <p14:creationId xmlns:p14="http://schemas.microsoft.com/office/powerpoint/2010/main" val="1696077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动态预测</a:t>
            </a:r>
            <a:endParaRPr lang="en-US" dirty="0"/>
          </a:p>
        </p:txBody>
      </p:sp>
      <p:sp>
        <p:nvSpPr>
          <p:cNvPr id="3" name="Content Placeholder 2"/>
          <p:cNvSpPr>
            <a:spLocks noGrp="1"/>
          </p:cNvSpPr>
          <p:nvPr>
            <p:ph idx="1"/>
          </p:nvPr>
        </p:nvSpPr>
        <p:spPr>
          <a:xfrm>
            <a:off x="457200" y="4725144"/>
            <a:ext cx="8229600" cy="1404194"/>
          </a:xfrm>
        </p:spPr>
        <p:txBody>
          <a:bodyPr/>
          <a:lstStyle/>
          <a:p>
            <a:r>
              <a:rPr lang="zh-CN" altLang="en-US" dirty="0"/>
              <a:t>统计规律表明，如果上次发生转移，则本次发生转移的概率更大</a:t>
            </a:r>
          </a:p>
          <a:p>
            <a:r>
              <a:rPr lang="zh-CN" altLang="en-US" dirty="0"/>
              <a:t>反之亦然</a:t>
            </a:r>
          </a:p>
          <a:p>
            <a:r>
              <a:rPr lang="zh-CN" altLang="en-US" dirty="0"/>
              <a:t>提高预测准确率到</a:t>
            </a:r>
            <a:r>
              <a:rPr lang="en-US" altLang="zh-CN" dirty="0"/>
              <a:t>90%</a:t>
            </a:r>
            <a:r>
              <a:rPr lang="zh-CN" altLang="en-US" dirty="0"/>
              <a:t>以上</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28</a:t>
            </a:fld>
            <a:endParaRPr lang="zh-CN" altLang="en-US" dirty="0">
              <a:solidFill>
                <a:srgbClr val="1F497D"/>
              </a:solidFill>
            </a:endParaRPr>
          </a:p>
        </p:txBody>
      </p:sp>
      <p:pic>
        <p:nvPicPr>
          <p:cNvPr id="7" name="Picture 6"/>
          <p:cNvPicPr>
            <a:picLocks noChangeAspect="1"/>
          </p:cNvPicPr>
          <p:nvPr/>
        </p:nvPicPr>
        <p:blipFill>
          <a:blip r:embed="rId2"/>
          <a:stretch>
            <a:fillRect/>
          </a:stretch>
        </p:blipFill>
        <p:spPr>
          <a:xfrm>
            <a:off x="1187624" y="1628800"/>
            <a:ext cx="6300192" cy="2486540"/>
          </a:xfrm>
          <a:prstGeom prst="rect">
            <a:avLst/>
          </a:prstGeom>
        </p:spPr>
      </p:pic>
    </p:spTree>
    <p:extLst>
      <p:ext uri="{BB962C8B-B14F-4D97-AF65-F5344CB8AC3E}">
        <p14:creationId xmlns:p14="http://schemas.microsoft.com/office/powerpoint/2010/main" val="1540206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动态预测</a:t>
            </a:r>
            <a:endParaRPr lang="en-US" dirty="0"/>
          </a:p>
        </p:txBody>
      </p:sp>
      <p:sp>
        <p:nvSpPr>
          <p:cNvPr id="3" name="Content Placeholder 2"/>
          <p:cNvSpPr>
            <a:spLocks noGrp="1"/>
          </p:cNvSpPr>
          <p:nvPr>
            <p:ph idx="1"/>
          </p:nvPr>
        </p:nvSpPr>
        <p:spPr>
          <a:xfrm>
            <a:off x="457200" y="5229200"/>
            <a:ext cx="8229600" cy="900138"/>
          </a:xfrm>
        </p:spPr>
        <p:txBody>
          <a:bodyPr/>
          <a:lstStyle/>
          <a:p>
            <a:r>
              <a:rPr lang="en-US" dirty="0"/>
              <a:t>增加1位BHT位，实现动态预测</a:t>
            </a:r>
          </a:p>
          <a:p>
            <a:pPr lvl="1"/>
            <a:r>
              <a:rPr lang="en-US" dirty="0"/>
              <a:t>BHT: Branch history table</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29</a:t>
            </a:fld>
            <a:endParaRPr lang="zh-CN" altLang="en-US">
              <a:solidFill>
                <a:srgbClr val="1F497D"/>
              </a:solidFill>
            </a:endParaRPr>
          </a:p>
        </p:txBody>
      </p:sp>
      <p:pic>
        <p:nvPicPr>
          <p:cNvPr id="7" name="Picture 6"/>
          <p:cNvPicPr>
            <a:picLocks noChangeAspect="1"/>
          </p:cNvPicPr>
          <p:nvPr/>
        </p:nvPicPr>
        <p:blipFill>
          <a:blip r:embed="rId2"/>
          <a:stretch>
            <a:fillRect/>
          </a:stretch>
        </p:blipFill>
        <p:spPr>
          <a:xfrm>
            <a:off x="1529916" y="1370012"/>
            <a:ext cx="6084168" cy="3377940"/>
          </a:xfrm>
          <a:prstGeom prst="rect">
            <a:avLst/>
          </a:prstGeom>
        </p:spPr>
      </p:pic>
    </p:spTree>
    <p:extLst>
      <p:ext uri="{BB962C8B-B14F-4D97-AF65-F5344CB8AC3E}">
        <p14:creationId xmlns:p14="http://schemas.microsoft.com/office/powerpoint/2010/main" val="853049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流水线的实现原理</a:t>
            </a:r>
            <a:endParaRPr lang="en-US" dirty="0"/>
          </a:p>
        </p:txBody>
      </p:sp>
      <p:sp>
        <p:nvSpPr>
          <p:cNvPr id="3" name="Content Placeholder 2"/>
          <p:cNvSpPr>
            <a:spLocks noGrp="1"/>
          </p:cNvSpPr>
          <p:nvPr>
            <p:ph idx="1"/>
          </p:nvPr>
        </p:nvSpPr>
        <p:spPr/>
        <p:txBody>
          <a:bodyPr/>
          <a:lstStyle/>
          <a:p>
            <a:r>
              <a:rPr lang="zh-CN" altLang="en-US" dirty="0"/>
              <a:t>指令流水的简单实现</a:t>
            </a:r>
          </a:p>
          <a:p>
            <a:pPr lvl="1"/>
            <a:r>
              <a:rPr lang="zh-CN" altLang="en-US" dirty="0"/>
              <a:t>每一条指令的实现至多需要</a:t>
            </a:r>
            <a:r>
              <a:rPr lang="en-US" altLang="zh-CN" dirty="0"/>
              <a:t>5</a:t>
            </a:r>
            <a:r>
              <a:rPr lang="zh-CN" altLang="en-US" dirty="0"/>
              <a:t>个时钟周期。这</a:t>
            </a:r>
            <a:r>
              <a:rPr lang="en-US" altLang="zh-CN" dirty="0"/>
              <a:t>5</a:t>
            </a:r>
            <a:r>
              <a:rPr lang="zh-CN" altLang="en-US" dirty="0"/>
              <a:t>个时钟周期如下：</a:t>
            </a:r>
          </a:p>
          <a:p>
            <a:pPr lvl="2"/>
            <a:r>
              <a:rPr lang="zh-CN" altLang="en-US" dirty="0"/>
              <a:t>取指令周期（</a:t>
            </a:r>
            <a:r>
              <a:rPr lang="en-US" altLang="zh-CN" b="1" dirty="0"/>
              <a:t>IF</a:t>
            </a:r>
            <a:r>
              <a:rPr lang="zh-CN" altLang="en-US" dirty="0"/>
              <a:t>）</a:t>
            </a:r>
          </a:p>
          <a:p>
            <a:pPr lvl="2"/>
            <a:r>
              <a:rPr lang="zh-CN" altLang="en-US" dirty="0"/>
              <a:t>指令译码／读寄存器周期（</a:t>
            </a:r>
            <a:r>
              <a:rPr lang="en-US" altLang="zh-CN" b="1" dirty="0"/>
              <a:t>ID</a:t>
            </a:r>
            <a:r>
              <a:rPr lang="zh-CN" altLang="en-US" dirty="0"/>
              <a:t>）</a:t>
            </a:r>
          </a:p>
          <a:p>
            <a:pPr lvl="2"/>
            <a:r>
              <a:rPr lang="zh-CN" altLang="en-US" dirty="0"/>
              <a:t>执行／有效地址计算周期（</a:t>
            </a:r>
            <a:r>
              <a:rPr lang="en-US" altLang="zh-CN" b="1" dirty="0"/>
              <a:t>EX</a:t>
            </a:r>
            <a:r>
              <a:rPr lang="zh-CN" altLang="en-US" dirty="0"/>
              <a:t>）</a:t>
            </a:r>
          </a:p>
          <a:p>
            <a:pPr lvl="2"/>
            <a:r>
              <a:rPr lang="zh-CN" altLang="en-US" dirty="0"/>
              <a:t>存储器访问／分支完成周期（</a:t>
            </a:r>
            <a:r>
              <a:rPr lang="en-US" altLang="zh-CN" b="1" dirty="0"/>
              <a:t>MEM</a:t>
            </a:r>
            <a:r>
              <a:rPr lang="zh-CN" altLang="en-US" dirty="0"/>
              <a:t>）</a:t>
            </a:r>
          </a:p>
          <a:p>
            <a:pPr lvl="2"/>
            <a:r>
              <a:rPr lang="zh-CN" altLang="en-US" dirty="0"/>
              <a:t>写回周期（</a:t>
            </a:r>
            <a:r>
              <a:rPr lang="en-US" altLang="zh-CN" b="1" dirty="0"/>
              <a:t>WB</a:t>
            </a:r>
            <a:r>
              <a:rPr lang="zh-CN" altLang="en-US" dirty="0"/>
              <a:t>）</a:t>
            </a:r>
          </a:p>
          <a:p>
            <a:pPr lvl="1"/>
            <a:r>
              <a:rPr lang="zh-CN" altLang="en-US" dirty="0"/>
              <a:t>不同类型的指令在以上</a:t>
            </a:r>
            <a:r>
              <a:rPr lang="en-US" altLang="zh-CN" dirty="0"/>
              <a:t>5</a:t>
            </a:r>
            <a:r>
              <a:rPr lang="zh-CN" altLang="en-US" dirty="0"/>
              <a:t>个时钟周期中进行的操作各不相同。</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a:t>
            </a:fld>
            <a:endParaRPr lang="zh-CN" altLang="en-US">
              <a:solidFill>
                <a:srgbClr val="1F497D"/>
              </a:solidFill>
            </a:endParaRPr>
          </a:p>
        </p:txBody>
      </p:sp>
    </p:spTree>
    <p:extLst>
      <p:ext uri="{BB962C8B-B14F-4D97-AF65-F5344CB8AC3E}">
        <p14:creationId xmlns:p14="http://schemas.microsoft.com/office/powerpoint/2010/main" val="1234289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程序设计举例</a:t>
            </a:r>
            <a:endParaRPr lang="en-US" dirty="0"/>
          </a:p>
        </p:txBody>
      </p:sp>
      <p:sp>
        <p:nvSpPr>
          <p:cNvPr id="5" name="Content Placeholder 4"/>
          <p:cNvSpPr>
            <a:spLocks noGrp="1"/>
          </p:cNvSpPr>
          <p:nvPr>
            <p:ph sz="half" idx="1"/>
          </p:nvPr>
        </p:nvSpPr>
        <p:spPr/>
        <p:txBody>
          <a:bodyPr/>
          <a:lstStyle/>
          <a:p>
            <a:r>
              <a:rPr lang="da-DK" sz="2000" dirty="0"/>
              <a:t>LI R1 1</a:t>
            </a:r>
          </a:p>
          <a:p>
            <a:r>
              <a:rPr lang="da-DK" sz="2000" dirty="0"/>
              <a:t>LI R2 1</a:t>
            </a:r>
          </a:p>
          <a:p>
            <a:r>
              <a:rPr lang="da-DK" sz="2000" dirty="0"/>
              <a:t>LI R3 40 </a:t>
            </a:r>
          </a:p>
          <a:p>
            <a:r>
              <a:rPr lang="da-DK" sz="2000" dirty="0"/>
              <a:t>SLL R3 R3 0</a:t>
            </a:r>
          </a:p>
          <a:p>
            <a:r>
              <a:rPr lang="da-DK" sz="2000" dirty="0"/>
              <a:t>LI R4 9</a:t>
            </a:r>
          </a:p>
          <a:p>
            <a:r>
              <a:rPr lang="da-DK" sz="2000" dirty="0"/>
              <a:t>SW R3 R1 0</a:t>
            </a:r>
          </a:p>
          <a:p>
            <a:r>
              <a:rPr lang="da-DK" sz="2000" dirty="0"/>
              <a:t>SW R3 R2 1</a:t>
            </a:r>
          </a:p>
          <a:p>
            <a:r>
              <a:rPr lang="da-DK" sz="2000" dirty="0"/>
              <a:t>ADDU R1 R2 R1</a:t>
            </a:r>
          </a:p>
          <a:p>
            <a:r>
              <a:rPr lang="da-DK" sz="2000" dirty="0"/>
              <a:t>ADDU R1 R2 R2</a:t>
            </a:r>
          </a:p>
          <a:p>
            <a:r>
              <a:rPr lang="da-DK" sz="2000" dirty="0"/>
              <a:t>ADDIU R3 2</a:t>
            </a:r>
          </a:p>
          <a:p>
            <a:r>
              <a:rPr lang="da-DK" sz="2000" dirty="0"/>
              <a:t>ADDIU R4 FF</a:t>
            </a:r>
          </a:p>
          <a:p>
            <a:r>
              <a:rPr lang="da-DK" sz="2000" dirty="0"/>
              <a:t>BNEZ R4 F9</a:t>
            </a:r>
          </a:p>
        </p:txBody>
      </p:sp>
      <p:sp>
        <p:nvSpPr>
          <p:cNvPr id="6" name="Content Placeholder 5"/>
          <p:cNvSpPr>
            <a:spLocks noGrp="1"/>
          </p:cNvSpPr>
          <p:nvPr>
            <p:ph sz="half" idx="2"/>
          </p:nvPr>
        </p:nvSpPr>
        <p:spPr/>
        <p:txBody>
          <a:bodyPr/>
          <a:lstStyle/>
          <a:p>
            <a:r>
              <a:rPr lang="zh-CN" altLang="en-US" dirty="0"/>
              <a:t>静态预测</a:t>
            </a:r>
          </a:p>
          <a:p>
            <a:pPr lvl="1"/>
            <a:r>
              <a:rPr lang="zh-CN" altLang="en-US" dirty="0"/>
              <a:t>顺序执行</a:t>
            </a:r>
          </a:p>
          <a:p>
            <a:pPr lvl="1"/>
            <a:r>
              <a:rPr lang="zh-CN" altLang="en-US" dirty="0"/>
              <a:t>准确率：</a:t>
            </a:r>
            <a:r>
              <a:rPr lang="en-US" altLang="zh-CN" dirty="0"/>
              <a:t>1/10</a:t>
            </a:r>
          </a:p>
          <a:p>
            <a:r>
              <a:rPr lang="zh-CN" altLang="en-US" dirty="0"/>
              <a:t>动态预测</a:t>
            </a:r>
          </a:p>
          <a:p>
            <a:pPr lvl="1"/>
            <a:r>
              <a:rPr lang="zh-CN" altLang="en-US" dirty="0"/>
              <a:t>第</a:t>
            </a:r>
            <a:r>
              <a:rPr lang="en-US" altLang="zh-CN" dirty="0"/>
              <a:t>1</a:t>
            </a:r>
            <a:r>
              <a:rPr lang="zh-CN" altLang="en-US" dirty="0"/>
              <a:t>次错误</a:t>
            </a:r>
          </a:p>
          <a:p>
            <a:pPr lvl="1"/>
            <a:r>
              <a:rPr lang="zh-CN" altLang="en-US" dirty="0"/>
              <a:t>第</a:t>
            </a:r>
            <a:r>
              <a:rPr lang="en-US" altLang="zh-CN" dirty="0"/>
              <a:t>2~9</a:t>
            </a:r>
            <a:r>
              <a:rPr lang="zh-CN" altLang="en-US" dirty="0"/>
              <a:t>次正确</a:t>
            </a:r>
          </a:p>
          <a:p>
            <a:pPr lvl="1"/>
            <a:r>
              <a:rPr lang="zh-CN" altLang="en-US" dirty="0"/>
              <a:t>第</a:t>
            </a:r>
            <a:r>
              <a:rPr lang="en-US" altLang="zh-CN" dirty="0"/>
              <a:t>10</a:t>
            </a:r>
            <a:r>
              <a:rPr lang="zh-CN" altLang="en-US" dirty="0"/>
              <a:t>次错误</a:t>
            </a:r>
          </a:p>
          <a:p>
            <a:r>
              <a:rPr lang="zh-CN" altLang="en-US" dirty="0"/>
              <a:t>准确率：</a:t>
            </a:r>
            <a:r>
              <a:rPr lang="en-US" altLang="zh-CN" dirty="0"/>
              <a:t>8/10</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30</a:t>
            </a:fld>
            <a:endParaRPr lang="zh-CN" altLang="en-US">
              <a:solidFill>
                <a:srgbClr val="1F497D"/>
              </a:solidFill>
            </a:endParaRPr>
          </a:p>
        </p:txBody>
      </p:sp>
    </p:spTree>
    <p:extLst>
      <p:ext uri="{BB962C8B-B14F-4D97-AF65-F5344CB8AC3E}">
        <p14:creationId xmlns:p14="http://schemas.microsoft.com/office/powerpoint/2010/main" val="1833046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动态预测（</a:t>
            </a:r>
            <a:r>
              <a:rPr lang="en-US" altLang="zh-CN" dirty="0"/>
              <a:t>2</a:t>
            </a:r>
            <a:r>
              <a:rPr lang="zh-CN" altLang="en-US" dirty="0"/>
              <a:t>位预测）</a:t>
            </a:r>
            <a:endParaRPr lang="en-US" dirty="0"/>
          </a:p>
        </p:txBody>
      </p:sp>
      <p:sp>
        <p:nvSpPr>
          <p:cNvPr id="3" name="Content Placeholder 2"/>
          <p:cNvSpPr>
            <a:spLocks noGrp="1"/>
          </p:cNvSpPr>
          <p:nvPr>
            <p:ph idx="1"/>
          </p:nvPr>
        </p:nvSpPr>
        <p:spPr>
          <a:xfrm>
            <a:off x="457200" y="4797152"/>
            <a:ext cx="8229600" cy="1332186"/>
          </a:xfrm>
        </p:spPr>
        <p:txBody>
          <a:bodyPr/>
          <a:lstStyle/>
          <a:p>
            <a:r>
              <a:rPr lang="zh-CN" altLang="en-US" dirty="0"/>
              <a:t>连续两次预测错误时才改变预测方向</a:t>
            </a:r>
          </a:p>
          <a:p>
            <a:r>
              <a:rPr lang="zh-CN" altLang="en-US" dirty="0"/>
              <a:t>对多重循环，可进一步提高预测准确率 </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31</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2133600" y="1143000"/>
            <a:ext cx="4160161" cy="3510136"/>
          </a:xfrm>
          <a:prstGeom prst="rect">
            <a:avLst/>
          </a:prstGeom>
        </p:spPr>
      </p:pic>
    </p:spTree>
    <p:extLst>
      <p:ext uri="{BB962C8B-B14F-4D97-AF65-F5344CB8AC3E}">
        <p14:creationId xmlns:p14="http://schemas.microsoft.com/office/powerpoint/2010/main" val="323149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延迟槽</a:t>
            </a:r>
            <a:endParaRPr lang="en-US" dirty="0"/>
          </a:p>
        </p:txBody>
      </p:sp>
      <p:sp>
        <p:nvSpPr>
          <p:cNvPr id="3" name="Content Placeholder 2"/>
          <p:cNvSpPr>
            <a:spLocks noGrp="1"/>
          </p:cNvSpPr>
          <p:nvPr>
            <p:ph idx="1"/>
          </p:nvPr>
        </p:nvSpPr>
        <p:spPr/>
        <p:txBody>
          <a:bodyPr/>
          <a:lstStyle/>
          <a:p>
            <a:r>
              <a:rPr lang="zh-CN" altLang="en-US" dirty="0"/>
              <a:t>分支延迟的方法</a:t>
            </a:r>
          </a:p>
          <a:p>
            <a:pPr lvl="1"/>
            <a:r>
              <a:rPr lang="zh-CN" altLang="en-US" dirty="0"/>
              <a:t>延迟长度为</a:t>
            </a:r>
            <a:r>
              <a:rPr lang="en-US" altLang="zh-CN" dirty="0"/>
              <a:t>n</a:t>
            </a:r>
            <a:r>
              <a:rPr lang="zh-CN" altLang="en-US" dirty="0"/>
              <a:t>的分支指令的执行顺序如下：</a:t>
            </a:r>
          </a:p>
          <a:p>
            <a:pPr lvl="2"/>
            <a:r>
              <a:rPr lang="zh-CN" altLang="en-US" dirty="0"/>
              <a:t>分支指令</a:t>
            </a:r>
          </a:p>
          <a:p>
            <a:pPr lvl="2"/>
            <a:r>
              <a:rPr lang="zh-CN" altLang="en-US" dirty="0"/>
              <a:t>后续指令</a:t>
            </a:r>
            <a:r>
              <a:rPr lang="en-US" altLang="zh-CN" dirty="0"/>
              <a:t>1</a:t>
            </a:r>
            <a:endParaRPr lang="zh-CN" altLang="en-US" dirty="0"/>
          </a:p>
          <a:p>
            <a:pPr lvl="2"/>
            <a:r>
              <a:rPr lang="zh-CN" altLang="en-US" dirty="0"/>
              <a:t>后续指令</a:t>
            </a:r>
            <a:r>
              <a:rPr lang="en-US" altLang="zh-CN" dirty="0"/>
              <a:t>2</a:t>
            </a:r>
            <a:endParaRPr lang="zh-CN" altLang="en-US" dirty="0"/>
          </a:p>
          <a:p>
            <a:pPr lvl="2"/>
            <a:r>
              <a:rPr lang="en-US" altLang="zh-CN" dirty="0"/>
              <a:t>……</a:t>
            </a:r>
          </a:p>
          <a:p>
            <a:pPr lvl="2"/>
            <a:r>
              <a:rPr lang="zh-CN" altLang="en-US" dirty="0"/>
              <a:t>后续指令</a:t>
            </a:r>
            <a:r>
              <a:rPr lang="en-US" altLang="zh-CN" dirty="0"/>
              <a:t>n</a:t>
            </a:r>
            <a:endParaRPr lang="zh-CN" altLang="en-US" dirty="0"/>
          </a:p>
          <a:p>
            <a:pPr lvl="2"/>
            <a:r>
              <a:rPr lang="zh-CN" altLang="en-US" dirty="0"/>
              <a:t>分支目标地址指令（</a:t>
            </a:r>
            <a:r>
              <a:rPr lang="zh-CN" altLang="en-US" dirty="0">
                <a:solidFill>
                  <a:srgbClr val="FF0000"/>
                </a:solidFill>
              </a:rPr>
              <a:t>如果分支转移成功</a:t>
            </a:r>
            <a:r>
              <a:rPr lang="zh-CN" altLang="en-US" dirty="0"/>
              <a:t>）</a:t>
            </a:r>
          </a:p>
          <a:p>
            <a:r>
              <a:rPr lang="zh-CN" altLang="en-US" dirty="0"/>
              <a:t>后续指令放在分支延迟槽中，不管分支转移是否成功，这些指令都要被流水执行。</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32</a:t>
            </a:fld>
            <a:endParaRPr lang="zh-CN" altLang="en-US">
              <a:solidFill>
                <a:srgbClr val="1F497D"/>
              </a:solidFill>
            </a:endParaRPr>
          </a:p>
        </p:txBody>
      </p:sp>
      <p:sp>
        <p:nvSpPr>
          <p:cNvPr id="5" name="Right Brace 4"/>
          <p:cNvSpPr/>
          <p:nvPr/>
        </p:nvSpPr>
        <p:spPr bwMode="auto">
          <a:xfrm>
            <a:off x="2987824" y="2494496"/>
            <a:ext cx="576064" cy="1224136"/>
          </a:xfrm>
          <a:prstGeom prst="rightBrac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a typeface="宋体" pitchFamily="2" charset="-122"/>
            </a:endParaRPr>
          </a:p>
        </p:txBody>
      </p:sp>
      <p:sp>
        <p:nvSpPr>
          <p:cNvPr id="6" name="TextBox 5"/>
          <p:cNvSpPr txBox="1"/>
          <p:nvPr/>
        </p:nvSpPr>
        <p:spPr>
          <a:xfrm>
            <a:off x="3779912" y="2920298"/>
            <a:ext cx="1338828" cy="369332"/>
          </a:xfrm>
          <a:prstGeom prst="rect">
            <a:avLst/>
          </a:prstGeom>
          <a:noFill/>
        </p:spPr>
        <p:txBody>
          <a:bodyPr wrap="none" rtlCol="0">
            <a:spAutoFit/>
          </a:bodyPr>
          <a:lstStyle/>
          <a:p>
            <a:r>
              <a:rPr lang="zh-CN" altLang="en-US"/>
              <a:t>分支延迟槽</a:t>
            </a:r>
            <a:endParaRPr lang="en-US" dirty="0"/>
          </a:p>
        </p:txBody>
      </p:sp>
    </p:spTree>
    <p:extLst>
      <p:ext uri="{BB962C8B-B14F-4D97-AF65-F5344CB8AC3E}">
        <p14:creationId xmlns:p14="http://schemas.microsoft.com/office/powerpoint/2010/main" val="877039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延迟槽</a:t>
            </a:r>
            <a:endParaRPr lang="en-US" dirty="0"/>
          </a:p>
        </p:txBody>
      </p:sp>
      <p:sp>
        <p:nvSpPr>
          <p:cNvPr id="3" name="Content Placeholder 2"/>
          <p:cNvSpPr>
            <a:spLocks noGrp="1"/>
          </p:cNvSpPr>
          <p:nvPr>
            <p:ph idx="1"/>
          </p:nvPr>
        </p:nvSpPr>
        <p:spPr>
          <a:xfrm>
            <a:off x="457200" y="1219200"/>
            <a:ext cx="8229600" cy="1633736"/>
          </a:xfrm>
        </p:spPr>
        <p:txBody>
          <a:bodyPr/>
          <a:lstStyle/>
          <a:p>
            <a:r>
              <a:rPr lang="zh-CN" altLang="en-US" sz="2400" dirty="0"/>
              <a:t>分支延迟的方法</a:t>
            </a:r>
          </a:p>
          <a:p>
            <a:r>
              <a:rPr lang="zh-CN" altLang="en-US" sz="2400" dirty="0"/>
              <a:t>无论分支转移成功与否，延迟槽内的指令都要执行。如果分支转移失败，只需要按取来的指令执行；否则，按照分支目标地址的指令执行。</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33</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979712" y="2829976"/>
            <a:ext cx="5400600" cy="3862930"/>
          </a:xfrm>
          <a:prstGeom prst="rect">
            <a:avLst/>
          </a:prstGeom>
        </p:spPr>
      </p:pic>
    </p:spTree>
    <p:extLst>
      <p:ext uri="{BB962C8B-B14F-4D97-AF65-F5344CB8AC3E}">
        <p14:creationId xmlns:p14="http://schemas.microsoft.com/office/powerpoint/2010/main" val="379798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延迟槽</a:t>
            </a:r>
            <a:endParaRPr lang="en-US" dirty="0"/>
          </a:p>
        </p:txBody>
      </p:sp>
      <p:sp>
        <p:nvSpPr>
          <p:cNvPr id="3" name="Content Placeholder 2"/>
          <p:cNvSpPr>
            <a:spLocks noGrp="1"/>
          </p:cNvSpPr>
          <p:nvPr>
            <p:ph idx="1"/>
          </p:nvPr>
        </p:nvSpPr>
        <p:spPr>
          <a:xfrm>
            <a:off x="457200" y="1219200"/>
            <a:ext cx="8229600" cy="1057672"/>
          </a:xfrm>
        </p:spPr>
        <p:txBody>
          <a:bodyPr/>
          <a:lstStyle/>
          <a:p>
            <a:r>
              <a:rPr lang="zh-CN" altLang="en-US" sz="2400"/>
              <a:t>延迟槽</a:t>
            </a:r>
            <a:r>
              <a:rPr lang="zh-CN" altLang="en-US" sz="2400" dirty="0"/>
              <a:t>指令的选择</a:t>
            </a:r>
          </a:p>
          <a:p>
            <a:pPr lvl="1"/>
            <a:r>
              <a:rPr lang="zh-CN" altLang="en-US" sz="2000" dirty="0"/>
              <a:t>选择放到分支延迟槽中的指令必须按照一定的原则经过编译器的调度。对分支延迟的三种调度方法：</a:t>
            </a:r>
          </a:p>
          <a:p>
            <a:endParaRPr lang="en-US" sz="24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34</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835696" y="2421006"/>
            <a:ext cx="6012160" cy="3830273"/>
          </a:xfrm>
          <a:prstGeom prst="rect">
            <a:avLst/>
          </a:prstGeom>
        </p:spPr>
      </p:pic>
    </p:spTree>
    <p:extLst>
      <p:ext uri="{BB962C8B-B14F-4D97-AF65-F5344CB8AC3E}">
        <p14:creationId xmlns:p14="http://schemas.microsoft.com/office/powerpoint/2010/main" val="324983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延迟槽方式比较</a:t>
            </a:r>
            <a:endParaRPr lang="en-US" dirty="0"/>
          </a:p>
        </p:txBody>
      </p:sp>
      <p:sp>
        <p:nvSpPr>
          <p:cNvPr id="3" name="Content Placeholder 2"/>
          <p:cNvSpPr>
            <a:spLocks noGrp="1"/>
          </p:cNvSpPr>
          <p:nvPr>
            <p:ph idx="1"/>
          </p:nvPr>
        </p:nvSpPr>
        <p:spPr>
          <a:xfrm>
            <a:off x="457200" y="1219200"/>
            <a:ext cx="8229600" cy="985664"/>
          </a:xfrm>
        </p:spPr>
        <p:txBody>
          <a:bodyPr/>
          <a:lstStyle/>
          <a:p>
            <a:r>
              <a:rPr lang="zh-CN" altLang="en-US" dirty="0"/>
              <a:t>分支延迟的方法</a:t>
            </a:r>
          </a:p>
          <a:p>
            <a:pPr lvl="1"/>
            <a:r>
              <a:rPr lang="zh-CN" altLang="en-US" dirty="0"/>
              <a:t>三种调度方法的所受的限制，以及他们各自的应用场合。</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35</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457200" y="2492896"/>
            <a:ext cx="8117808" cy="2520280"/>
          </a:xfrm>
          <a:prstGeom prst="rect">
            <a:avLst/>
          </a:prstGeom>
        </p:spPr>
      </p:pic>
    </p:spTree>
    <p:extLst>
      <p:ext uri="{BB962C8B-B14F-4D97-AF65-F5344CB8AC3E}">
        <p14:creationId xmlns:p14="http://schemas.microsoft.com/office/powerpoint/2010/main" val="1195340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异常</a:t>
            </a:r>
            <a:endParaRPr lang="en-US" dirty="0"/>
          </a:p>
        </p:txBody>
      </p:sp>
      <p:sp>
        <p:nvSpPr>
          <p:cNvPr id="3" name="Content Placeholder 2"/>
          <p:cNvSpPr>
            <a:spLocks noGrp="1"/>
          </p:cNvSpPr>
          <p:nvPr>
            <p:ph idx="1"/>
          </p:nvPr>
        </p:nvSpPr>
        <p:spPr/>
        <p:txBody>
          <a:bodyPr/>
          <a:lstStyle/>
          <a:p>
            <a:r>
              <a:rPr lang="zh-CN" altLang="en-US" dirty="0"/>
              <a:t>什么是异常？</a:t>
            </a:r>
          </a:p>
          <a:p>
            <a:pPr lvl="1"/>
            <a:r>
              <a:rPr lang="en-US" altLang="zh-CN" dirty="0"/>
              <a:t>CPU</a:t>
            </a:r>
            <a:r>
              <a:rPr lang="zh-CN" altLang="en-US" dirty="0"/>
              <a:t>运行时会遇到突发的不正常事件</a:t>
            </a:r>
          </a:p>
          <a:p>
            <a:pPr lvl="2"/>
            <a:r>
              <a:rPr lang="zh-CN" altLang="en-US" dirty="0"/>
              <a:t>指令执行过程中发生错误</a:t>
            </a:r>
          </a:p>
          <a:p>
            <a:pPr lvl="3"/>
            <a:r>
              <a:rPr lang="zh-CN" altLang="en-US" dirty="0"/>
              <a:t>取指令、指令译码、计算、访存</a:t>
            </a:r>
          </a:p>
          <a:p>
            <a:pPr lvl="2"/>
            <a:r>
              <a:rPr lang="zh-CN" altLang="en-US" dirty="0"/>
              <a:t>外部设备提出服务请求</a:t>
            </a:r>
          </a:p>
          <a:p>
            <a:pPr lvl="2"/>
            <a:r>
              <a:rPr lang="zh-CN" altLang="en-US" dirty="0"/>
              <a:t>多进程运行时与其他进程发生资源冲突</a:t>
            </a:r>
          </a:p>
          <a:p>
            <a:r>
              <a:rPr lang="zh-CN" altLang="en-US" dirty="0"/>
              <a:t>中断程序正常执行流程的事件</a:t>
            </a:r>
            <a:endParaRPr lang="en-US" altLang="zh-CN" dirty="0"/>
          </a:p>
          <a:p>
            <a:pPr lvl="1"/>
            <a:r>
              <a:rPr lang="zh-CN" altLang="en-US" dirty="0"/>
              <a:t>来自</a:t>
            </a:r>
            <a:r>
              <a:rPr lang="en-US" altLang="zh-CN" dirty="0"/>
              <a:t>CPU</a:t>
            </a:r>
            <a:r>
              <a:rPr lang="zh-CN" altLang="en-US" dirty="0"/>
              <a:t>，称为异常</a:t>
            </a:r>
          </a:p>
          <a:p>
            <a:pPr lvl="1"/>
            <a:r>
              <a:rPr lang="zh-CN" altLang="en-US" dirty="0"/>
              <a:t>来自外部设备，称为中断</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36</a:t>
            </a:fld>
            <a:endParaRPr lang="zh-CN" altLang="en-US">
              <a:solidFill>
                <a:srgbClr val="1F497D"/>
              </a:solidFill>
            </a:endParaRPr>
          </a:p>
        </p:txBody>
      </p:sp>
    </p:spTree>
    <p:extLst>
      <p:ext uri="{BB962C8B-B14F-4D97-AF65-F5344CB8AC3E}">
        <p14:creationId xmlns:p14="http://schemas.microsoft.com/office/powerpoint/2010/main" val="1704891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异常响应和处理</a:t>
            </a:r>
            <a:endParaRPr lang="en-US" dirty="0"/>
          </a:p>
        </p:txBody>
      </p:sp>
      <p:sp>
        <p:nvSpPr>
          <p:cNvPr id="3" name="Content Placeholder 2"/>
          <p:cNvSpPr>
            <a:spLocks noGrp="1"/>
          </p:cNvSpPr>
          <p:nvPr>
            <p:ph idx="1"/>
          </p:nvPr>
        </p:nvSpPr>
        <p:spPr/>
        <p:txBody>
          <a:bodyPr/>
          <a:lstStyle/>
          <a:p>
            <a:r>
              <a:rPr lang="zh-CN" altLang="en-US" dirty="0"/>
              <a:t>很难在程序中进行处理</a:t>
            </a:r>
          </a:p>
          <a:p>
            <a:pPr lvl="1"/>
            <a:r>
              <a:rPr lang="zh-CN" altLang="en-US" dirty="0"/>
              <a:t>时间、空间的不确定性</a:t>
            </a:r>
          </a:p>
          <a:p>
            <a:r>
              <a:rPr lang="zh-CN" altLang="en-US" dirty="0"/>
              <a:t>对程序“透明”处理</a:t>
            </a:r>
          </a:p>
          <a:p>
            <a:pPr lvl="1"/>
            <a:r>
              <a:rPr lang="zh-CN" altLang="en-US" dirty="0"/>
              <a:t>程序正常运行</a:t>
            </a:r>
          </a:p>
          <a:p>
            <a:pPr lvl="1"/>
            <a:r>
              <a:rPr lang="zh-CN" altLang="en-US" dirty="0"/>
              <a:t>由硬件检测发生异常或中断</a:t>
            </a:r>
          </a:p>
          <a:p>
            <a:pPr lvl="1"/>
            <a:r>
              <a:rPr lang="zh-CN" altLang="en-US" dirty="0"/>
              <a:t>“透明”地自动转换到服务程序进行响应和处理</a:t>
            </a:r>
          </a:p>
          <a:p>
            <a:pPr lvl="2"/>
            <a:r>
              <a:rPr lang="zh-CN" altLang="en-US" dirty="0"/>
              <a:t>保存现场</a:t>
            </a:r>
          </a:p>
          <a:p>
            <a:pPr lvl="2"/>
            <a:r>
              <a:rPr lang="zh-CN" altLang="en-US" dirty="0"/>
              <a:t>启动服务程序</a:t>
            </a:r>
          </a:p>
          <a:p>
            <a:pPr lvl="1"/>
            <a:r>
              <a:rPr lang="zh-CN" altLang="en-US" dirty="0"/>
              <a:t>返回到程序执行</a:t>
            </a:r>
          </a:p>
          <a:p>
            <a:pPr lvl="2"/>
            <a:r>
              <a:rPr lang="zh-CN" altLang="en-US" dirty="0"/>
              <a:t>恢复现场</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37</a:t>
            </a:fld>
            <a:endParaRPr lang="zh-CN" altLang="en-US">
              <a:solidFill>
                <a:srgbClr val="1F497D"/>
              </a:solidFill>
            </a:endParaRPr>
          </a:p>
        </p:txBody>
      </p:sp>
    </p:spTree>
    <p:extLst>
      <p:ext uri="{BB962C8B-B14F-4D97-AF65-F5344CB8AC3E}">
        <p14:creationId xmlns:p14="http://schemas.microsoft.com/office/powerpoint/2010/main" val="2062448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异常处理的实现</a:t>
            </a:r>
            <a:endParaRPr lang="en-US" dirty="0"/>
          </a:p>
        </p:txBody>
      </p:sp>
      <p:sp>
        <p:nvSpPr>
          <p:cNvPr id="3" name="Content Placeholder 2"/>
          <p:cNvSpPr>
            <a:spLocks noGrp="1"/>
          </p:cNvSpPr>
          <p:nvPr>
            <p:ph idx="1"/>
          </p:nvPr>
        </p:nvSpPr>
        <p:spPr>
          <a:xfrm>
            <a:off x="457200" y="4509120"/>
            <a:ext cx="8229600" cy="1620218"/>
          </a:xfrm>
        </p:spPr>
        <p:txBody>
          <a:bodyPr/>
          <a:lstStyle/>
          <a:p>
            <a:r>
              <a:rPr lang="zh-CN" altLang="en-US" sz="2000" dirty="0"/>
              <a:t>增加异常原因寄存器，保存异常的原因</a:t>
            </a:r>
          </a:p>
          <a:p>
            <a:pPr lvl="1"/>
            <a:r>
              <a:rPr lang="zh-CN" altLang="en-US" sz="1800" dirty="0"/>
              <a:t>错误的指令地址、错误的操作码、错误的运算结果、错误的数据地址</a:t>
            </a:r>
          </a:p>
          <a:p>
            <a:pPr lvl="1"/>
            <a:r>
              <a:rPr lang="zh-CN" altLang="en-US" sz="1800" dirty="0"/>
              <a:t>外部中断请求编号</a:t>
            </a:r>
          </a:p>
          <a:p>
            <a:r>
              <a:rPr lang="zh-CN" altLang="en-US" sz="2000" dirty="0"/>
              <a:t>发现异常</a:t>
            </a:r>
          </a:p>
          <a:p>
            <a:pPr lvl="1"/>
            <a:r>
              <a:rPr lang="zh-CN" altLang="en-US" sz="1800" dirty="0"/>
              <a:t>增加一个步骤，检查中断寄存器和异常原因寄存器</a:t>
            </a:r>
          </a:p>
          <a:p>
            <a:endParaRPr lang="en-US" sz="20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38</a:t>
            </a:fld>
            <a:endParaRPr lang="zh-CN" altLang="en-US" dirty="0">
              <a:solidFill>
                <a:srgbClr val="1F497D"/>
              </a:solidFill>
            </a:endParaRPr>
          </a:p>
        </p:txBody>
      </p:sp>
      <p:pic>
        <p:nvPicPr>
          <p:cNvPr id="6" name="Picture 5"/>
          <p:cNvPicPr>
            <a:picLocks noChangeAspect="1"/>
          </p:cNvPicPr>
          <p:nvPr/>
        </p:nvPicPr>
        <p:blipFill>
          <a:blip r:embed="rId2"/>
          <a:stretch>
            <a:fillRect/>
          </a:stretch>
        </p:blipFill>
        <p:spPr>
          <a:xfrm>
            <a:off x="1835696" y="1176423"/>
            <a:ext cx="5076056" cy="3158553"/>
          </a:xfrm>
          <a:prstGeom prst="rect">
            <a:avLst/>
          </a:prstGeom>
        </p:spPr>
      </p:pic>
    </p:spTree>
    <p:extLst>
      <p:ext uri="{BB962C8B-B14F-4D97-AF65-F5344CB8AC3E}">
        <p14:creationId xmlns:p14="http://schemas.microsoft.com/office/powerpoint/2010/main" val="529091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异常处理的实现</a:t>
            </a:r>
            <a:endParaRPr lang="en-US" dirty="0"/>
          </a:p>
        </p:txBody>
      </p:sp>
      <p:sp>
        <p:nvSpPr>
          <p:cNvPr id="3" name="Content Placeholder 2"/>
          <p:cNvSpPr>
            <a:spLocks noGrp="1"/>
          </p:cNvSpPr>
          <p:nvPr>
            <p:ph idx="1"/>
          </p:nvPr>
        </p:nvSpPr>
        <p:spPr/>
        <p:txBody>
          <a:bodyPr/>
          <a:lstStyle/>
          <a:p>
            <a:r>
              <a:rPr lang="zh-CN" altLang="en-US" dirty="0"/>
              <a:t>保存现场</a:t>
            </a:r>
          </a:p>
          <a:p>
            <a:pPr lvl="1"/>
            <a:r>
              <a:rPr lang="en-US" altLang="zh-CN" dirty="0"/>
              <a:t>EPC</a:t>
            </a:r>
          </a:p>
          <a:p>
            <a:pPr lvl="1"/>
            <a:r>
              <a:rPr lang="zh-CN" altLang="en-US" dirty="0"/>
              <a:t>当前的状态等（状态寄存器）</a:t>
            </a:r>
          </a:p>
          <a:p>
            <a:r>
              <a:rPr lang="zh-CN" altLang="en-US" dirty="0"/>
              <a:t>转异常处理程序（中断服务）</a:t>
            </a:r>
          </a:p>
          <a:p>
            <a:pPr lvl="1"/>
            <a:r>
              <a:rPr lang="zh-CN" altLang="en-US" dirty="0"/>
              <a:t>根据异常原因，寻址处理程序的入口（</a:t>
            </a:r>
            <a:r>
              <a:rPr lang="en-US" altLang="zh-CN" dirty="0"/>
              <a:t>PC</a:t>
            </a:r>
            <a:r>
              <a:rPr lang="zh-CN" altLang="en-US" dirty="0"/>
              <a:t>的来源）</a:t>
            </a:r>
          </a:p>
          <a:p>
            <a:pPr lvl="1"/>
            <a:r>
              <a:rPr lang="zh-CN" altLang="en-US" dirty="0"/>
              <a:t>跳转到处理程序执行（与转移指令相同）</a:t>
            </a:r>
          </a:p>
          <a:p>
            <a:r>
              <a:rPr lang="zh-CN" altLang="en-US" dirty="0"/>
              <a:t>处理完成后，返回主程序执行</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39</a:t>
            </a:fld>
            <a:endParaRPr lang="zh-CN" altLang="en-US">
              <a:solidFill>
                <a:srgbClr val="1F497D"/>
              </a:solidFill>
            </a:endParaRPr>
          </a:p>
        </p:txBody>
      </p:sp>
    </p:spTree>
    <p:extLst>
      <p:ext uri="{BB962C8B-B14F-4D97-AF65-F5344CB8AC3E}">
        <p14:creationId xmlns:p14="http://schemas.microsoft.com/office/powerpoint/2010/main" val="776447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流水线的实现</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a:t>
            </a:fld>
            <a:endParaRPr lang="zh-CN" altLang="en-US">
              <a:solidFill>
                <a:srgbClr val="1F497D"/>
              </a:solidFill>
            </a:endParaRPr>
          </a:p>
        </p:txBody>
      </p:sp>
      <p:grpSp>
        <p:nvGrpSpPr>
          <p:cNvPr id="5" name="Group 6"/>
          <p:cNvGrpSpPr>
            <a:grpSpLocks/>
          </p:cNvGrpSpPr>
          <p:nvPr/>
        </p:nvGrpSpPr>
        <p:grpSpPr bwMode="auto">
          <a:xfrm>
            <a:off x="604594" y="1144637"/>
            <a:ext cx="7855838" cy="5452715"/>
            <a:chOff x="0" y="0"/>
            <a:chExt cx="4672" cy="3174"/>
          </a:xfrm>
        </p:grpSpPr>
        <p:sp>
          <p:nvSpPr>
            <p:cNvPr id="6" name="AutoShape 7"/>
            <p:cNvSpPr>
              <a:spLocks noChangeAspect="1" noChangeArrowheads="1" noTextEdit="1"/>
            </p:cNvSpPr>
            <p:nvPr/>
          </p:nvSpPr>
          <p:spPr bwMode="auto">
            <a:xfrm>
              <a:off x="0" y="0"/>
              <a:ext cx="4672" cy="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7" name="Group 8"/>
            <p:cNvGrpSpPr>
              <a:grpSpLocks/>
            </p:cNvGrpSpPr>
            <p:nvPr/>
          </p:nvGrpSpPr>
          <p:grpSpPr bwMode="auto">
            <a:xfrm>
              <a:off x="61" y="79"/>
              <a:ext cx="4543" cy="2965"/>
              <a:chOff x="0" y="0"/>
              <a:chExt cx="4543" cy="2965"/>
            </a:xfrm>
          </p:grpSpPr>
          <p:sp>
            <p:nvSpPr>
              <p:cNvPr id="396" name="Freeform 9"/>
              <p:cNvSpPr>
                <a:spLocks/>
              </p:cNvSpPr>
              <p:nvPr/>
            </p:nvSpPr>
            <p:spPr bwMode="auto">
              <a:xfrm>
                <a:off x="4303" y="754"/>
                <a:ext cx="190" cy="969"/>
              </a:xfrm>
              <a:custGeom>
                <a:avLst/>
                <a:gdLst>
                  <a:gd name="T0" fmla="*/ 190 w 190"/>
                  <a:gd name="T1" fmla="*/ 969 h 969"/>
                  <a:gd name="T2" fmla="*/ 190 w 190"/>
                  <a:gd name="T3" fmla="*/ 0 h 969"/>
                  <a:gd name="T4" fmla="*/ 0 w 190"/>
                  <a:gd name="T5" fmla="*/ 0 h 969"/>
                  <a:gd name="T6" fmla="*/ 0 60000 65536"/>
                  <a:gd name="T7" fmla="*/ 0 60000 65536"/>
                  <a:gd name="T8" fmla="*/ 0 60000 65536"/>
                  <a:gd name="T9" fmla="*/ 0 w 190"/>
                  <a:gd name="T10" fmla="*/ 0 h 969"/>
                  <a:gd name="T11" fmla="*/ 190 w 190"/>
                  <a:gd name="T12" fmla="*/ 969 h 969"/>
                </a:gdLst>
                <a:ahLst/>
                <a:cxnLst>
                  <a:cxn ang="T6">
                    <a:pos x="T0" y="T1"/>
                  </a:cxn>
                  <a:cxn ang="T7">
                    <a:pos x="T2" y="T3"/>
                  </a:cxn>
                  <a:cxn ang="T8">
                    <a:pos x="T4" y="T5"/>
                  </a:cxn>
                </a:cxnLst>
                <a:rect l="T9" t="T10" r="T11" b="T12"/>
                <a:pathLst>
                  <a:path w="190" h="969">
                    <a:moveTo>
                      <a:pt x="190" y="969"/>
                    </a:moveTo>
                    <a:lnTo>
                      <a:pt x="190" y="0"/>
                    </a:lnTo>
                    <a:lnTo>
                      <a:pt x="0" y="0"/>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97" name="Freeform 10"/>
              <p:cNvSpPr>
                <a:spLocks/>
              </p:cNvSpPr>
              <p:nvPr/>
            </p:nvSpPr>
            <p:spPr bwMode="auto">
              <a:xfrm>
                <a:off x="1669" y="120"/>
                <a:ext cx="2715" cy="1269"/>
              </a:xfrm>
              <a:custGeom>
                <a:avLst/>
                <a:gdLst>
                  <a:gd name="T0" fmla="*/ 2632 w 2715"/>
                  <a:gd name="T1" fmla="*/ 551 h 1269"/>
                  <a:gd name="T2" fmla="*/ 2715 w 2715"/>
                  <a:gd name="T3" fmla="*/ 551 h 1269"/>
                  <a:gd name="T4" fmla="*/ 2715 w 2715"/>
                  <a:gd name="T5" fmla="*/ 0 h 1269"/>
                  <a:gd name="T6" fmla="*/ 0 w 2715"/>
                  <a:gd name="T7" fmla="*/ 0 h 1269"/>
                  <a:gd name="T8" fmla="*/ 0 w 2715"/>
                  <a:gd name="T9" fmla="*/ 1269 h 1269"/>
                  <a:gd name="T10" fmla="*/ 0 60000 65536"/>
                  <a:gd name="T11" fmla="*/ 0 60000 65536"/>
                  <a:gd name="T12" fmla="*/ 0 60000 65536"/>
                  <a:gd name="T13" fmla="*/ 0 60000 65536"/>
                  <a:gd name="T14" fmla="*/ 0 60000 65536"/>
                  <a:gd name="T15" fmla="*/ 0 w 2715"/>
                  <a:gd name="T16" fmla="*/ 0 h 1269"/>
                  <a:gd name="T17" fmla="*/ 2715 w 2715"/>
                  <a:gd name="T18" fmla="*/ 1269 h 1269"/>
                </a:gdLst>
                <a:ahLst/>
                <a:cxnLst>
                  <a:cxn ang="T10">
                    <a:pos x="T0" y="T1"/>
                  </a:cxn>
                  <a:cxn ang="T11">
                    <a:pos x="T2" y="T3"/>
                  </a:cxn>
                  <a:cxn ang="T12">
                    <a:pos x="T4" y="T5"/>
                  </a:cxn>
                  <a:cxn ang="T13">
                    <a:pos x="T6" y="T7"/>
                  </a:cxn>
                  <a:cxn ang="T14">
                    <a:pos x="T8" y="T9"/>
                  </a:cxn>
                </a:cxnLst>
                <a:rect l="T15" t="T16" r="T17" b="T18"/>
                <a:pathLst>
                  <a:path w="2715" h="1269">
                    <a:moveTo>
                      <a:pt x="2632" y="551"/>
                    </a:moveTo>
                    <a:lnTo>
                      <a:pt x="2715" y="551"/>
                    </a:lnTo>
                    <a:lnTo>
                      <a:pt x="2715" y="0"/>
                    </a:lnTo>
                    <a:lnTo>
                      <a:pt x="0" y="0"/>
                    </a:lnTo>
                    <a:lnTo>
                      <a:pt x="0" y="1269"/>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98" name="Freeform 11"/>
              <p:cNvSpPr>
                <a:spLocks/>
              </p:cNvSpPr>
              <p:nvPr/>
            </p:nvSpPr>
            <p:spPr bwMode="auto">
              <a:xfrm>
                <a:off x="574" y="0"/>
                <a:ext cx="3106" cy="1324"/>
              </a:xfrm>
              <a:custGeom>
                <a:avLst/>
                <a:gdLst>
                  <a:gd name="T0" fmla="*/ 0 w 3106"/>
                  <a:gd name="T1" fmla="*/ 181 h 1324"/>
                  <a:gd name="T2" fmla="*/ 2 w 3106"/>
                  <a:gd name="T3" fmla="*/ 0 h 1324"/>
                  <a:gd name="T4" fmla="*/ 3106 w 3106"/>
                  <a:gd name="T5" fmla="*/ 0 h 1324"/>
                  <a:gd name="T6" fmla="*/ 3106 w 3106"/>
                  <a:gd name="T7" fmla="*/ 1324 h 1324"/>
                  <a:gd name="T8" fmla="*/ 3025 w 3106"/>
                  <a:gd name="T9" fmla="*/ 1324 h 1324"/>
                  <a:gd name="T10" fmla="*/ 0 60000 65536"/>
                  <a:gd name="T11" fmla="*/ 0 60000 65536"/>
                  <a:gd name="T12" fmla="*/ 0 60000 65536"/>
                  <a:gd name="T13" fmla="*/ 0 60000 65536"/>
                  <a:gd name="T14" fmla="*/ 0 60000 65536"/>
                  <a:gd name="T15" fmla="*/ 0 w 3106"/>
                  <a:gd name="T16" fmla="*/ 0 h 1324"/>
                  <a:gd name="T17" fmla="*/ 3106 w 3106"/>
                  <a:gd name="T18" fmla="*/ 1324 h 1324"/>
                </a:gdLst>
                <a:ahLst/>
                <a:cxnLst>
                  <a:cxn ang="T10">
                    <a:pos x="T0" y="T1"/>
                  </a:cxn>
                  <a:cxn ang="T11">
                    <a:pos x="T2" y="T3"/>
                  </a:cxn>
                  <a:cxn ang="T12">
                    <a:pos x="T4" y="T5"/>
                  </a:cxn>
                  <a:cxn ang="T13">
                    <a:pos x="T6" y="T7"/>
                  </a:cxn>
                  <a:cxn ang="T14">
                    <a:pos x="T8" y="T9"/>
                  </a:cxn>
                </a:cxnLst>
                <a:rect l="T15" t="T16" r="T17" b="T18"/>
                <a:pathLst>
                  <a:path w="3106" h="1324">
                    <a:moveTo>
                      <a:pt x="0" y="181"/>
                    </a:moveTo>
                    <a:lnTo>
                      <a:pt x="2" y="0"/>
                    </a:lnTo>
                    <a:lnTo>
                      <a:pt x="3106" y="0"/>
                    </a:lnTo>
                    <a:lnTo>
                      <a:pt x="3106" y="1324"/>
                    </a:lnTo>
                    <a:lnTo>
                      <a:pt x="3025" y="1324"/>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99" name="Freeform 12"/>
              <p:cNvSpPr>
                <a:spLocks/>
              </p:cNvSpPr>
              <p:nvPr/>
            </p:nvSpPr>
            <p:spPr bwMode="auto">
              <a:xfrm>
                <a:off x="3267" y="645"/>
                <a:ext cx="162" cy="635"/>
              </a:xfrm>
              <a:custGeom>
                <a:avLst/>
                <a:gdLst>
                  <a:gd name="T0" fmla="*/ 0 w 162"/>
                  <a:gd name="T1" fmla="*/ 0 h 635"/>
                  <a:gd name="T2" fmla="*/ 81 w 162"/>
                  <a:gd name="T3" fmla="*/ 0 h 635"/>
                  <a:gd name="T4" fmla="*/ 81 w 162"/>
                  <a:gd name="T5" fmla="*/ 635 h 635"/>
                  <a:gd name="T6" fmla="*/ 162 w 162"/>
                  <a:gd name="T7" fmla="*/ 635 h 635"/>
                  <a:gd name="T8" fmla="*/ 0 60000 65536"/>
                  <a:gd name="T9" fmla="*/ 0 60000 65536"/>
                  <a:gd name="T10" fmla="*/ 0 60000 65536"/>
                  <a:gd name="T11" fmla="*/ 0 60000 65536"/>
                  <a:gd name="T12" fmla="*/ 0 w 162"/>
                  <a:gd name="T13" fmla="*/ 0 h 635"/>
                  <a:gd name="T14" fmla="*/ 162 w 162"/>
                  <a:gd name="T15" fmla="*/ 635 h 635"/>
                </a:gdLst>
                <a:ahLst/>
                <a:cxnLst>
                  <a:cxn ang="T8">
                    <a:pos x="T0" y="T1"/>
                  </a:cxn>
                  <a:cxn ang="T9">
                    <a:pos x="T2" y="T3"/>
                  </a:cxn>
                  <a:cxn ang="T10">
                    <a:pos x="T4" y="T5"/>
                  </a:cxn>
                  <a:cxn ang="T11">
                    <a:pos x="T6" y="T7"/>
                  </a:cxn>
                </a:cxnLst>
                <a:rect l="T12" t="T13" r="T14" b="T15"/>
                <a:pathLst>
                  <a:path w="162" h="635">
                    <a:moveTo>
                      <a:pt x="0" y="0"/>
                    </a:moveTo>
                    <a:lnTo>
                      <a:pt x="81" y="0"/>
                    </a:lnTo>
                    <a:lnTo>
                      <a:pt x="81" y="635"/>
                    </a:lnTo>
                    <a:lnTo>
                      <a:pt x="162" y="635"/>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0" name="Freeform 13"/>
              <p:cNvSpPr>
                <a:spLocks/>
              </p:cNvSpPr>
              <p:nvPr/>
            </p:nvSpPr>
            <p:spPr bwMode="auto">
              <a:xfrm>
                <a:off x="3267" y="1369"/>
                <a:ext cx="162" cy="267"/>
              </a:xfrm>
              <a:custGeom>
                <a:avLst/>
                <a:gdLst>
                  <a:gd name="T0" fmla="*/ 0 w 162"/>
                  <a:gd name="T1" fmla="*/ 267 h 267"/>
                  <a:gd name="T2" fmla="*/ 81 w 162"/>
                  <a:gd name="T3" fmla="*/ 267 h 267"/>
                  <a:gd name="T4" fmla="*/ 81 w 162"/>
                  <a:gd name="T5" fmla="*/ 0 h 267"/>
                  <a:gd name="T6" fmla="*/ 162 w 162"/>
                  <a:gd name="T7" fmla="*/ 0 h 267"/>
                  <a:gd name="T8" fmla="*/ 0 60000 65536"/>
                  <a:gd name="T9" fmla="*/ 0 60000 65536"/>
                  <a:gd name="T10" fmla="*/ 0 60000 65536"/>
                  <a:gd name="T11" fmla="*/ 0 60000 65536"/>
                  <a:gd name="T12" fmla="*/ 0 w 162"/>
                  <a:gd name="T13" fmla="*/ 0 h 267"/>
                  <a:gd name="T14" fmla="*/ 162 w 162"/>
                  <a:gd name="T15" fmla="*/ 267 h 267"/>
                </a:gdLst>
                <a:ahLst/>
                <a:cxnLst>
                  <a:cxn ang="T8">
                    <a:pos x="T0" y="T1"/>
                  </a:cxn>
                  <a:cxn ang="T9">
                    <a:pos x="T2" y="T3"/>
                  </a:cxn>
                  <a:cxn ang="T10">
                    <a:pos x="T4" y="T5"/>
                  </a:cxn>
                  <a:cxn ang="T11">
                    <a:pos x="T6" y="T7"/>
                  </a:cxn>
                </a:cxnLst>
                <a:rect l="T12" t="T13" r="T14" b="T15"/>
                <a:pathLst>
                  <a:path w="162" h="267">
                    <a:moveTo>
                      <a:pt x="0" y="267"/>
                    </a:moveTo>
                    <a:lnTo>
                      <a:pt x="81" y="267"/>
                    </a:lnTo>
                    <a:lnTo>
                      <a:pt x="81" y="0"/>
                    </a:lnTo>
                    <a:lnTo>
                      <a:pt x="162" y="0"/>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1" name="Freeform 14"/>
              <p:cNvSpPr>
                <a:spLocks/>
              </p:cNvSpPr>
              <p:nvPr/>
            </p:nvSpPr>
            <p:spPr bwMode="auto">
              <a:xfrm>
                <a:off x="3267" y="713"/>
                <a:ext cx="849" cy="1660"/>
              </a:xfrm>
              <a:custGeom>
                <a:avLst/>
                <a:gdLst>
                  <a:gd name="T0" fmla="*/ 504 w 849"/>
                  <a:gd name="T1" fmla="*/ 1479 h 1660"/>
                  <a:gd name="T2" fmla="*/ 504 w 849"/>
                  <a:gd name="T3" fmla="*/ 1660 h 1660"/>
                  <a:gd name="T4" fmla="*/ 849 w 849"/>
                  <a:gd name="T5" fmla="*/ 1660 h 1660"/>
                  <a:gd name="T6" fmla="*/ 849 w 849"/>
                  <a:gd name="T7" fmla="*/ 0 h 1660"/>
                  <a:gd name="T8" fmla="*/ 0 w 849"/>
                  <a:gd name="T9" fmla="*/ 0 h 1660"/>
                  <a:gd name="T10" fmla="*/ 0 60000 65536"/>
                  <a:gd name="T11" fmla="*/ 0 60000 65536"/>
                  <a:gd name="T12" fmla="*/ 0 60000 65536"/>
                  <a:gd name="T13" fmla="*/ 0 60000 65536"/>
                  <a:gd name="T14" fmla="*/ 0 60000 65536"/>
                  <a:gd name="T15" fmla="*/ 0 w 849"/>
                  <a:gd name="T16" fmla="*/ 0 h 1660"/>
                  <a:gd name="T17" fmla="*/ 849 w 849"/>
                  <a:gd name="T18" fmla="*/ 1660 h 1660"/>
                </a:gdLst>
                <a:ahLst/>
                <a:cxnLst>
                  <a:cxn ang="T10">
                    <a:pos x="T0" y="T1"/>
                  </a:cxn>
                  <a:cxn ang="T11">
                    <a:pos x="T2" y="T3"/>
                  </a:cxn>
                  <a:cxn ang="T12">
                    <a:pos x="T4" y="T5"/>
                  </a:cxn>
                  <a:cxn ang="T13">
                    <a:pos x="T6" y="T7"/>
                  </a:cxn>
                  <a:cxn ang="T14">
                    <a:pos x="T8" y="T9"/>
                  </a:cxn>
                </a:cxnLst>
                <a:rect l="T15" t="T16" r="T17" b="T18"/>
                <a:pathLst>
                  <a:path w="849" h="1660">
                    <a:moveTo>
                      <a:pt x="504" y="1479"/>
                    </a:moveTo>
                    <a:lnTo>
                      <a:pt x="504" y="1660"/>
                    </a:lnTo>
                    <a:lnTo>
                      <a:pt x="849" y="1660"/>
                    </a:lnTo>
                    <a:lnTo>
                      <a:pt x="849" y="0"/>
                    </a:lnTo>
                    <a:lnTo>
                      <a:pt x="0" y="0"/>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2" name="Freeform 15"/>
              <p:cNvSpPr>
                <a:spLocks/>
              </p:cNvSpPr>
              <p:nvPr/>
            </p:nvSpPr>
            <p:spPr bwMode="auto">
              <a:xfrm>
                <a:off x="3267" y="780"/>
                <a:ext cx="504" cy="779"/>
              </a:xfrm>
              <a:custGeom>
                <a:avLst/>
                <a:gdLst>
                  <a:gd name="T0" fmla="*/ 504 w 504"/>
                  <a:gd name="T1" fmla="*/ 779 h 779"/>
                  <a:gd name="T2" fmla="*/ 504 w 504"/>
                  <a:gd name="T3" fmla="*/ 0 h 779"/>
                  <a:gd name="T4" fmla="*/ 0 w 504"/>
                  <a:gd name="T5" fmla="*/ 0 h 779"/>
                  <a:gd name="T6" fmla="*/ 0 60000 65536"/>
                  <a:gd name="T7" fmla="*/ 0 60000 65536"/>
                  <a:gd name="T8" fmla="*/ 0 60000 65536"/>
                  <a:gd name="T9" fmla="*/ 0 w 504"/>
                  <a:gd name="T10" fmla="*/ 0 h 779"/>
                  <a:gd name="T11" fmla="*/ 504 w 504"/>
                  <a:gd name="T12" fmla="*/ 779 h 779"/>
                </a:gdLst>
                <a:ahLst/>
                <a:cxnLst>
                  <a:cxn ang="T6">
                    <a:pos x="T0" y="T1"/>
                  </a:cxn>
                  <a:cxn ang="T7">
                    <a:pos x="T2" y="T3"/>
                  </a:cxn>
                  <a:cxn ang="T8">
                    <a:pos x="T4" y="T5"/>
                  </a:cxn>
                </a:cxnLst>
                <a:rect l="T9" t="T10" r="T11" b="T12"/>
                <a:pathLst>
                  <a:path w="504" h="779">
                    <a:moveTo>
                      <a:pt x="504" y="779"/>
                    </a:moveTo>
                    <a:lnTo>
                      <a:pt x="504" y="0"/>
                    </a:lnTo>
                    <a:lnTo>
                      <a:pt x="0" y="0"/>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3" name="Freeform 16"/>
              <p:cNvSpPr>
                <a:spLocks/>
              </p:cNvSpPr>
              <p:nvPr/>
            </p:nvSpPr>
            <p:spPr bwMode="auto">
              <a:xfrm>
                <a:off x="2199" y="645"/>
                <a:ext cx="820" cy="2317"/>
              </a:xfrm>
              <a:custGeom>
                <a:avLst/>
                <a:gdLst>
                  <a:gd name="T0" fmla="*/ 0 w 820"/>
                  <a:gd name="T1" fmla="*/ 0 h 2317"/>
                  <a:gd name="T2" fmla="*/ 820 w 820"/>
                  <a:gd name="T3" fmla="*/ 0 h 2317"/>
                  <a:gd name="T4" fmla="*/ 820 w 820"/>
                  <a:gd name="T5" fmla="*/ 2317 h 2317"/>
                  <a:gd name="T6" fmla="*/ 213 w 820"/>
                  <a:gd name="T7" fmla="*/ 2317 h 2317"/>
                  <a:gd name="T8" fmla="*/ 213 w 820"/>
                  <a:gd name="T9" fmla="*/ 2236 h 2317"/>
                  <a:gd name="T10" fmla="*/ 0 60000 65536"/>
                  <a:gd name="T11" fmla="*/ 0 60000 65536"/>
                  <a:gd name="T12" fmla="*/ 0 60000 65536"/>
                  <a:gd name="T13" fmla="*/ 0 60000 65536"/>
                  <a:gd name="T14" fmla="*/ 0 60000 65536"/>
                  <a:gd name="T15" fmla="*/ 0 w 820"/>
                  <a:gd name="T16" fmla="*/ 0 h 2317"/>
                  <a:gd name="T17" fmla="*/ 820 w 820"/>
                  <a:gd name="T18" fmla="*/ 2317 h 2317"/>
                </a:gdLst>
                <a:ahLst/>
                <a:cxnLst>
                  <a:cxn ang="T10">
                    <a:pos x="T0" y="T1"/>
                  </a:cxn>
                  <a:cxn ang="T11">
                    <a:pos x="T2" y="T3"/>
                  </a:cxn>
                  <a:cxn ang="T12">
                    <a:pos x="T4" y="T5"/>
                  </a:cxn>
                  <a:cxn ang="T13">
                    <a:pos x="T6" y="T7"/>
                  </a:cxn>
                  <a:cxn ang="T14">
                    <a:pos x="T8" y="T9"/>
                  </a:cxn>
                </a:cxnLst>
                <a:rect l="T15" t="T16" r="T17" b="T18"/>
                <a:pathLst>
                  <a:path w="820" h="2317">
                    <a:moveTo>
                      <a:pt x="0" y="0"/>
                    </a:moveTo>
                    <a:lnTo>
                      <a:pt x="820" y="0"/>
                    </a:lnTo>
                    <a:lnTo>
                      <a:pt x="820" y="2317"/>
                    </a:lnTo>
                    <a:lnTo>
                      <a:pt x="213" y="2317"/>
                    </a:lnTo>
                    <a:lnTo>
                      <a:pt x="213" y="2236"/>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4" name="Freeform 17"/>
              <p:cNvSpPr>
                <a:spLocks/>
              </p:cNvSpPr>
              <p:nvPr/>
            </p:nvSpPr>
            <p:spPr bwMode="auto">
              <a:xfrm>
                <a:off x="2199" y="778"/>
                <a:ext cx="700" cy="919"/>
              </a:xfrm>
              <a:custGeom>
                <a:avLst/>
                <a:gdLst>
                  <a:gd name="T0" fmla="*/ 0 w 700"/>
                  <a:gd name="T1" fmla="*/ 0 h 919"/>
                  <a:gd name="T2" fmla="*/ 700 w 700"/>
                  <a:gd name="T3" fmla="*/ 2 h 919"/>
                  <a:gd name="T4" fmla="*/ 700 w 700"/>
                  <a:gd name="T5" fmla="*/ 615 h 919"/>
                  <a:gd name="T6" fmla="*/ 253 w 700"/>
                  <a:gd name="T7" fmla="*/ 615 h 919"/>
                  <a:gd name="T8" fmla="*/ 253 w 700"/>
                  <a:gd name="T9" fmla="*/ 919 h 919"/>
                  <a:gd name="T10" fmla="*/ 0 60000 65536"/>
                  <a:gd name="T11" fmla="*/ 0 60000 65536"/>
                  <a:gd name="T12" fmla="*/ 0 60000 65536"/>
                  <a:gd name="T13" fmla="*/ 0 60000 65536"/>
                  <a:gd name="T14" fmla="*/ 0 60000 65536"/>
                  <a:gd name="T15" fmla="*/ 0 w 700"/>
                  <a:gd name="T16" fmla="*/ 0 h 919"/>
                  <a:gd name="T17" fmla="*/ 700 w 700"/>
                  <a:gd name="T18" fmla="*/ 919 h 919"/>
                </a:gdLst>
                <a:ahLst/>
                <a:cxnLst>
                  <a:cxn ang="T10">
                    <a:pos x="T0" y="T1"/>
                  </a:cxn>
                  <a:cxn ang="T11">
                    <a:pos x="T2" y="T3"/>
                  </a:cxn>
                  <a:cxn ang="T12">
                    <a:pos x="T4" y="T5"/>
                  </a:cxn>
                  <a:cxn ang="T13">
                    <a:pos x="T6" y="T7"/>
                  </a:cxn>
                  <a:cxn ang="T14">
                    <a:pos x="T8" y="T9"/>
                  </a:cxn>
                </a:cxnLst>
                <a:rect l="T15" t="T16" r="T17" b="T18"/>
                <a:pathLst>
                  <a:path w="700" h="919">
                    <a:moveTo>
                      <a:pt x="0" y="0"/>
                    </a:moveTo>
                    <a:lnTo>
                      <a:pt x="700" y="2"/>
                    </a:lnTo>
                    <a:lnTo>
                      <a:pt x="700" y="615"/>
                    </a:lnTo>
                    <a:lnTo>
                      <a:pt x="253" y="615"/>
                    </a:lnTo>
                    <a:lnTo>
                      <a:pt x="253" y="919"/>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5" name="Freeform 18"/>
              <p:cNvSpPr>
                <a:spLocks/>
              </p:cNvSpPr>
              <p:nvPr/>
            </p:nvSpPr>
            <p:spPr bwMode="auto">
              <a:xfrm>
                <a:off x="2199" y="713"/>
                <a:ext cx="759" cy="1937"/>
              </a:xfrm>
              <a:custGeom>
                <a:avLst/>
                <a:gdLst>
                  <a:gd name="T0" fmla="*/ 0 w 759"/>
                  <a:gd name="T1" fmla="*/ 0 h 1937"/>
                  <a:gd name="T2" fmla="*/ 759 w 759"/>
                  <a:gd name="T3" fmla="*/ 0 h 1937"/>
                  <a:gd name="T4" fmla="*/ 759 w 759"/>
                  <a:gd name="T5" fmla="*/ 1937 h 1937"/>
                  <a:gd name="T6" fmla="*/ 410 w 759"/>
                  <a:gd name="T7" fmla="*/ 1937 h 1937"/>
                  <a:gd name="T8" fmla="*/ 410 w 759"/>
                  <a:gd name="T9" fmla="*/ 1837 h 1937"/>
                  <a:gd name="T10" fmla="*/ 0 60000 65536"/>
                  <a:gd name="T11" fmla="*/ 0 60000 65536"/>
                  <a:gd name="T12" fmla="*/ 0 60000 65536"/>
                  <a:gd name="T13" fmla="*/ 0 60000 65536"/>
                  <a:gd name="T14" fmla="*/ 0 60000 65536"/>
                  <a:gd name="T15" fmla="*/ 0 w 759"/>
                  <a:gd name="T16" fmla="*/ 0 h 1937"/>
                  <a:gd name="T17" fmla="*/ 759 w 759"/>
                  <a:gd name="T18" fmla="*/ 1937 h 1937"/>
                </a:gdLst>
                <a:ahLst/>
                <a:cxnLst>
                  <a:cxn ang="T10">
                    <a:pos x="T0" y="T1"/>
                  </a:cxn>
                  <a:cxn ang="T11">
                    <a:pos x="T2" y="T3"/>
                  </a:cxn>
                  <a:cxn ang="T12">
                    <a:pos x="T4" y="T5"/>
                  </a:cxn>
                  <a:cxn ang="T13">
                    <a:pos x="T6" y="T7"/>
                  </a:cxn>
                  <a:cxn ang="T14">
                    <a:pos x="T8" y="T9"/>
                  </a:cxn>
                </a:cxnLst>
                <a:rect l="T15" t="T16" r="T17" b="T18"/>
                <a:pathLst>
                  <a:path w="759" h="1937">
                    <a:moveTo>
                      <a:pt x="0" y="0"/>
                    </a:moveTo>
                    <a:lnTo>
                      <a:pt x="759" y="0"/>
                    </a:lnTo>
                    <a:lnTo>
                      <a:pt x="759" y="1937"/>
                    </a:lnTo>
                    <a:lnTo>
                      <a:pt x="410" y="1937"/>
                    </a:lnTo>
                    <a:lnTo>
                      <a:pt x="410" y="1837"/>
                    </a:lnTo>
                  </a:path>
                </a:pathLst>
              </a:custGeom>
              <a:noFill/>
              <a:ln w="1746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6" name="Line 19"/>
              <p:cNvSpPr>
                <a:spLocks noChangeShapeType="1"/>
              </p:cNvSpPr>
              <p:nvPr/>
            </p:nvSpPr>
            <p:spPr bwMode="auto">
              <a:xfrm>
                <a:off x="2918" y="1636"/>
                <a:ext cx="216" cy="1"/>
              </a:xfrm>
              <a:prstGeom prst="line">
                <a:avLst/>
              </a:prstGeom>
              <a:noFill/>
              <a:ln w="6350">
                <a:solidFill>
                  <a:srgbClr val="EB75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 name="Freeform 20"/>
              <p:cNvSpPr>
                <a:spLocks/>
              </p:cNvSpPr>
              <p:nvPr/>
            </p:nvSpPr>
            <p:spPr bwMode="auto">
              <a:xfrm>
                <a:off x="3128" y="1623"/>
                <a:ext cx="28" cy="26"/>
              </a:xfrm>
              <a:custGeom>
                <a:avLst/>
                <a:gdLst>
                  <a:gd name="T0" fmla="*/ 0 w 28"/>
                  <a:gd name="T1" fmla="*/ 0 h 26"/>
                  <a:gd name="T2" fmla="*/ 2 w 28"/>
                  <a:gd name="T3" fmla="*/ 26 h 26"/>
                  <a:gd name="T4" fmla="*/ 28 w 28"/>
                  <a:gd name="T5" fmla="*/ 13 h 26"/>
                  <a:gd name="T6" fmla="*/ 2 w 28"/>
                  <a:gd name="T7" fmla="*/ 0 h 26"/>
                  <a:gd name="T8" fmla="*/ 0 w 28"/>
                  <a:gd name="T9" fmla="*/ 0 h 26"/>
                  <a:gd name="T10" fmla="*/ 0 60000 65536"/>
                  <a:gd name="T11" fmla="*/ 0 60000 65536"/>
                  <a:gd name="T12" fmla="*/ 0 60000 65536"/>
                  <a:gd name="T13" fmla="*/ 0 60000 65536"/>
                  <a:gd name="T14" fmla="*/ 0 60000 65536"/>
                  <a:gd name="T15" fmla="*/ 0 w 28"/>
                  <a:gd name="T16" fmla="*/ 0 h 26"/>
                  <a:gd name="T17" fmla="*/ 28 w 28"/>
                  <a:gd name="T18" fmla="*/ 26 h 26"/>
                </a:gdLst>
                <a:ahLst/>
                <a:cxnLst>
                  <a:cxn ang="T10">
                    <a:pos x="T0" y="T1"/>
                  </a:cxn>
                  <a:cxn ang="T11">
                    <a:pos x="T2" y="T3"/>
                  </a:cxn>
                  <a:cxn ang="T12">
                    <a:pos x="T4" y="T5"/>
                  </a:cxn>
                  <a:cxn ang="T13">
                    <a:pos x="T6" y="T7"/>
                  </a:cxn>
                  <a:cxn ang="T14">
                    <a:pos x="T8" y="T9"/>
                  </a:cxn>
                </a:cxnLst>
                <a:rect l="T15" t="T16" r="T17" b="T18"/>
                <a:pathLst>
                  <a:path w="28" h="26">
                    <a:moveTo>
                      <a:pt x="0" y="0"/>
                    </a:moveTo>
                    <a:lnTo>
                      <a:pt x="2" y="26"/>
                    </a:lnTo>
                    <a:lnTo>
                      <a:pt x="28" y="13"/>
                    </a:lnTo>
                    <a:lnTo>
                      <a:pt x="2" y="0"/>
                    </a:lnTo>
                    <a:lnTo>
                      <a:pt x="0" y="0"/>
                    </a:lnTo>
                    <a:close/>
                  </a:path>
                </a:pathLst>
              </a:custGeom>
              <a:solidFill>
                <a:srgbClr val="EB75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8" name="Freeform 21"/>
              <p:cNvSpPr>
                <a:spLocks/>
              </p:cNvSpPr>
              <p:nvPr/>
            </p:nvSpPr>
            <p:spPr bwMode="auto">
              <a:xfrm>
                <a:off x="2092" y="621"/>
                <a:ext cx="107" cy="183"/>
              </a:xfrm>
              <a:custGeom>
                <a:avLst/>
                <a:gdLst>
                  <a:gd name="T0" fmla="*/ 107 w 107"/>
                  <a:gd name="T1" fmla="*/ 181 h 183"/>
                  <a:gd name="T2" fmla="*/ 107 w 107"/>
                  <a:gd name="T3" fmla="*/ 0 h 183"/>
                  <a:gd name="T4" fmla="*/ 0 w 107"/>
                  <a:gd name="T5" fmla="*/ 0 h 183"/>
                  <a:gd name="T6" fmla="*/ 0 w 107"/>
                  <a:gd name="T7" fmla="*/ 183 h 183"/>
                  <a:gd name="T8" fmla="*/ 107 w 107"/>
                  <a:gd name="T9" fmla="*/ 183 h 183"/>
                  <a:gd name="T10" fmla="*/ 107 w 107"/>
                  <a:gd name="T11" fmla="*/ 181 h 183"/>
                  <a:gd name="T12" fmla="*/ 0 60000 65536"/>
                  <a:gd name="T13" fmla="*/ 0 60000 65536"/>
                  <a:gd name="T14" fmla="*/ 0 60000 65536"/>
                  <a:gd name="T15" fmla="*/ 0 60000 65536"/>
                  <a:gd name="T16" fmla="*/ 0 60000 65536"/>
                  <a:gd name="T17" fmla="*/ 0 60000 65536"/>
                  <a:gd name="T18" fmla="*/ 0 w 107"/>
                  <a:gd name="T19" fmla="*/ 0 h 183"/>
                  <a:gd name="T20" fmla="*/ 107 w 107"/>
                  <a:gd name="T21" fmla="*/ 183 h 183"/>
                </a:gdLst>
                <a:ahLst/>
                <a:cxnLst>
                  <a:cxn ang="T12">
                    <a:pos x="T0" y="T1"/>
                  </a:cxn>
                  <a:cxn ang="T13">
                    <a:pos x="T2" y="T3"/>
                  </a:cxn>
                  <a:cxn ang="T14">
                    <a:pos x="T4" y="T5"/>
                  </a:cxn>
                  <a:cxn ang="T15">
                    <a:pos x="T6" y="T7"/>
                  </a:cxn>
                  <a:cxn ang="T16">
                    <a:pos x="T8" y="T9"/>
                  </a:cxn>
                  <a:cxn ang="T17">
                    <a:pos x="T10" y="T11"/>
                  </a:cxn>
                </a:cxnLst>
                <a:rect l="T18" t="T19" r="T20" b="T21"/>
                <a:pathLst>
                  <a:path w="107" h="183">
                    <a:moveTo>
                      <a:pt x="107" y="181"/>
                    </a:moveTo>
                    <a:lnTo>
                      <a:pt x="107" y="0"/>
                    </a:lnTo>
                    <a:lnTo>
                      <a:pt x="0" y="0"/>
                    </a:lnTo>
                    <a:lnTo>
                      <a:pt x="0" y="183"/>
                    </a:lnTo>
                    <a:lnTo>
                      <a:pt x="107" y="183"/>
                    </a:lnTo>
                    <a:lnTo>
                      <a:pt x="107"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9" name="Freeform 22"/>
              <p:cNvSpPr>
                <a:spLocks/>
              </p:cNvSpPr>
              <p:nvPr/>
            </p:nvSpPr>
            <p:spPr bwMode="auto">
              <a:xfrm>
                <a:off x="2092" y="621"/>
                <a:ext cx="107" cy="183"/>
              </a:xfrm>
              <a:custGeom>
                <a:avLst/>
                <a:gdLst>
                  <a:gd name="T0" fmla="*/ 107 w 107"/>
                  <a:gd name="T1" fmla="*/ 181 h 183"/>
                  <a:gd name="T2" fmla="*/ 107 w 107"/>
                  <a:gd name="T3" fmla="*/ 0 h 183"/>
                  <a:gd name="T4" fmla="*/ 0 w 107"/>
                  <a:gd name="T5" fmla="*/ 0 h 183"/>
                  <a:gd name="T6" fmla="*/ 0 w 107"/>
                  <a:gd name="T7" fmla="*/ 183 h 183"/>
                  <a:gd name="T8" fmla="*/ 107 w 107"/>
                  <a:gd name="T9" fmla="*/ 183 h 183"/>
                  <a:gd name="T10" fmla="*/ 0 60000 65536"/>
                  <a:gd name="T11" fmla="*/ 0 60000 65536"/>
                  <a:gd name="T12" fmla="*/ 0 60000 65536"/>
                  <a:gd name="T13" fmla="*/ 0 60000 65536"/>
                  <a:gd name="T14" fmla="*/ 0 60000 65536"/>
                  <a:gd name="T15" fmla="*/ 0 w 107"/>
                  <a:gd name="T16" fmla="*/ 0 h 183"/>
                  <a:gd name="T17" fmla="*/ 107 w 107"/>
                  <a:gd name="T18" fmla="*/ 183 h 183"/>
                </a:gdLst>
                <a:ahLst/>
                <a:cxnLst>
                  <a:cxn ang="T10">
                    <a:pos x="T0" y="T1"/>
                  </a:cxn>
                  <a:cxn ang="T11">
                    <a:pos x="T2" y="T3"/>
                  </a:cxn>
                  <a:cxn ang="T12">
                    <a:pos x="T4" y="T5"/>
                  </a:cxn>
                  <a:cxn ang="T13">
                    <a:pos x="T6" y="T7"/>
                  </a:cxn>
                  <a:cxn ang="T14">
                    <a:pos x="T8" y="T9"/>
                  </a:cxn>
                </a:cxnLst>
                <a:rect l="T15" t="T16" r="T17" b="T18"/>
                <a:pathLst>
                  <a:path w="107" h="183">
                    <a:moveTo>
                      <a:pt x="107" y="181"/>
                    </a:moveTo>
                    <a:lnTo>
                      <a:pt x="107" y="0"/>
                    </a:lnTo>
                    <a:lnTo>
                      <a:pt x="0" y="0"/>
                    </a:lnTo>
                    <a:lnTo>
                      <a:pt x="0" y="183"/>
                    </a:lnTo>
                    <a:lnTo>
                      <a:pt x="107" y="183"/>
                    </a:lnTo>
                  </a:path>
                </a:pathLst>
              </a:custGeom>
              <a:noFill/>
              <a:ln w="1111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0" name="Freeform 23"/>
              <p:cNvSpPr>
                <a:spLocks/>
              </p:cNvSpPr>
              <p:nvPr/>
            </p:nvSpPr>
            <p:spPr bwMode="auto">
              <a:xfrm>
                <a:off x="2709" y="1873"/>
                <a:ext cx="81" cy="463"/>
              </a:xfrm>
              <a:custGeom>
                <a:avLst/>
                <a:gdLst>
                  <a:gd name="T0" fmla="*/ 81 w 81"/>
                  <a:gd name="T1" fmla="*/ 0 h 463"/>
                  <a:gd name="T2" fmla="*/ 81 w 81"/>
                  <a:gd name="T3" fmla="*/ 463 h 463"/>
                  <a:gd name="T4" fmla="*/ 0 w 81"/>
                  <a:gd name="T5" fmla="*/ 463 h 463"/>
                  <a:gd name="T6" fmla="*/ 0 60000 65536"/>
                  <a:gd name="T7" fmla="*/ 0 60000 65536"/>
                  <a:gd name="T8" fmla="*/ 0 60000 65536"/>
                  <a:gd name="T9" fmla="*/ 0 w 81"/>
                  <a:gd name="T10" fmla="*/ 0 h 463"/>
                  <a:gd name="T11" fmla="*/ 81 w 81"/>
                  <a:gd name="T12" fmla="*/ 463 h 463"/>
                </a:gdLst>
                <a:ahLst/>
                <a:cxnLst>
                  <a:cxn ang="T6">
                    <a:pos x="T0" y="T1"/>
                  </a:cxn>
                  <a:cxn ang="T7">
                    <a:pos x="T2" y="T3"/>
                  </a:cxn>
                  <a:cxn ang="T8">
                    <a:pos x="T4" y="T5"/>
                  </a:cxn>
                </a:cxnLst>
                <a:rect l="T9" t="T10" r="T11" b="T12"/>
                <a:pathLst>
                  <a:path w="81" h="463">
                    <a:moveTo>
                      <a:pt x="81" y="0"/>
                    </a:moveTo>
                    <a:lnTo>
                      <a:pt x="81" y="463"/>
                    </a:lnTo>
                    <a:lnTo>
                      <a:pt x="0" y="463"/>
                    </a:lnTo>
                  </a:path>
                </a:pathLst>
              </a:custGeom>
              <a:noFill/>
              <a:ln w="1746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1" name="Freeform 24"/>
              <p:cNvSpPr>
                <a:spLocks/>
              </p:cNvSpPr>
              <p:nvPr/>
            </p:nvSpPr>
            <p:spPr bwMode="auto">
              <a:xfrm>
                <a:off x="3429" y="1254"/>
                <a:ext cx="170" cy="142"/>
              </a:xfrm>
              <a:custGeom>
                <a:avLst/>
                <a:gdLst>
                  <a:gd name="T0" fmla="*/ 100 w 170"/>
                  <a:gd name="T1" fmla="*/ 139 h 142"/>
                  <a:gd name="T2" fmla="*/ 111 w 170"/>
                  <a:gd name="T3" fmla="*/ 139 h 142"/>
                  <a:gd name="T4" fmla="*/ 122 w 170"/>
                  <a:gd name="T5" fmla="*/ 137 h 142"/>
                  <a:gd name="T6" fmla="*/ 133 w 170"/>
                  <a:gd name="T7" fmla="*/ 133 h 142"/>
                  <a:gd name="T8" fmla="*/ 142 w 170"/>
                  <a:gd name="T9" fmla="*/ 126 h 142"/>
                  <a:gd name="T10" fmla="*/ 150 w 170"/>
                  <a:gd name="T11" fmla="*/ 120 h 142"/>
                  <a:gd name="T12" fmla="*/ 157 w 170"/>
                  <a:gd name="T13" fmla="*/ 111 h 142"/>
                  <a:gd name="T14" fmla="*/ 161 w 170"/>
                  <a:gd name="T15" fmla="*/ 102 h 142"/>
                  <a:gd name="T16" fmla="*/ 166 w 170"/>
                  <a:gd name="T17" fmla="*/ 94 h 142"/>
                  <a:gd name="T18" fmla="*/ 168 w 170"/>
                  <a:gd name="T19" fmla="*/ 83 h 142"/>
                  <a:gd name="T20" fmla="*/ 170 w 170"/>
                  <a:gd name="T21" fmla="*/ 70 h 142"/>
                  <a:gd name="T22" fmla="*/ 168 w 170"/>
                  <a:gd name="T23" fmla="*/ 59 h 142"/>
                  <a:gd name="T24" fmla="*/ 166 w 170"/>
                  <a:gd name="T25" fmla="*/ 48 h 142"/>
                  <a:gd name="T26" fmla="*/ 161 w 170"/>
                  <a:gd name="T27" fmla="*/ 37 h 142"/>
                  <a:gd name="T28" fmla="*/ 157 w 170"/>
                  <a:gd name="T29" fmla="*/ 28 h 142"/>
                  <a:gd name="T30" fmla="*/ 150 w 170"/>
                  <a:gd name="T31" fmla="*/ 19 h 142"/>
                  <a:gd name="T32" fmla="*/ 142 w 170"/>
                  <a:gd name="T33" fmla="*/ 13 h 142"/>
                  <a:gd name="T34" fmla="*/ 133 w 170"/>
                  <a:gd name="T35" fmla="*/ 9 h 142"/>
                  <a:gd name="T36" fmla="*/ 122 w 170"/>
                  <a:gd name="T37" fmla="*/ 4 h 142"/>
                  <a:gd name="T38" fmla="*/ 111 w 170"/>
                  <a:gd name="T39" fmla="*/ 0 h 142"/>
                  <a:gd name="T40" fmla="*/ 100 w 170"/>
                  <a:gd name="T41" fmla="*/ 0 h 142"/>
                  <a:gd name="T42" fmla="*/ 0 w 170"/>
                  <a:gd name="T43" fmla="*/ 0 h 142"/>
                  <a:gd name="T44" fmla="*/ 0 w 170"/>
                  <a:gd name="T45" fmla="*/ 142 h 142"/>
                  <a:gd name="T46" fmla="*/ 100 w 170"/>
                  <a:gd name="T47" fmla="*/ 142 h 142"/>
                  <a:gd name="T48" fmla="*/ 100 w 170"/>
                  <a:gd name="T49" fmla="*/ 139 h 1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0"/>
                  <a:gd name="T76" fmla="*/ 0 h 142"/>
                  <a:gd name="T77" fmla="*/ 170 w 170"/>
                  <a:gd name="T78" fmla="*/ 142 h 1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0" h="142">
                    <a:moveTo>
                      <a:pt x="100" y="139"/>
                    </a:moveTo>
                    <a:lnTo>
                      <a:pt x="111" y="139"/>
                    </a:lnTo>
                    <a:lnTo>
                      <a:pt x="122" y="137"/>
                    </a:lnTo>
                    <a:lnTo>
                      <a:pt x="133" y="133"/>
                    </a:lnTo>
                    <a:lnTo>
                      <a:pt x="142" y="126"/>
                    </a:lnTo>
                    <a:lnTo>
                      <a:pt x="150" y="120"/>
                    </a:lnTo>
                    <a:lnTo>
                      <a:pt x="157" y="111"/>
                    </a:lnTo>
                    <a:lnTo>
                      <a:pt x="161" y="102"/>
                    </a:lnTo>
                    <a:lnTo>
                      <a:pt x="166" y="94"/>
                    </a:lnTo>
                    <a:lnTo>
                      <a:pt x="168" y="83"/>
                    </a:lnTo>
                    <a:lnTo>
                      <a:pt x="170" y="70"/>
                    </a:lnTo>
                    <a:lnTo>
                      <a:pt x="168" y="59"/>
                    </a:lnTo>
                    <a:lnTo>
                      <a:pt x="166" y="48"/>
                    </a:lnTo>
                    <a:lnTo>
                      <a:pt x="161" y="37"/>
                    </a:lnTo>
                    <a:lnTo>
                      <a:pt x="157" y="28"/>
                    </a:lnTo>
                    <a:lnTo>
                      <a:pt x="150" y="19"/>
                    </a:lnTo>
                    <a:lnTo>
                      <a:pt x="142" y="13"/>
                    </a:lnTo>
                    <a:lnTo>
                      <a:pt x="133" y="9"/>
                    </a:lnTo>
                    <a:lnTo>
                      <a:pt x="122" y="4"/>
                    </a:lnTo>
                    <a:lnTo>
                      <a:pt x="111" y="0"/>
                    </a:lnTo>
                    <a:lnTo>
                      <a:pt x="100" y="0"/>
                    </a:lnTo>
                    <a:lnTo>
                      <a:pt x="0" y="0"/>
                    </a:lnTo>
                    <a:lnTo>
                      <a:pt x="0" y="142"/>
                    </a:lnTo>
                    <a:lnTo>
                      <a:pt x="100" y="142"/>
                    </a:lnTo>
                    <a:lnTo>
                      <a:pt x="100" y="1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2" name="Freeform 25"/>
              <p:cNvSpPr>
                <a:spLocks/>
              </p:cNvSpPr>
              <p:nvPr/>
            </p:nvSpPr>
            <p:spPr bwMode="auto">
              <a:xfrm>
                <a:off x="3429" y="1254"/>
                <a:ext cx="170" cy="142"/>
              </a:xfrm>
              <a:custGeom>
                <a:avLst/>
                <a:gdLst>
                  <a:gd name="T0" fmla="*/ 100 w 170"/>
                  <a:gd name="T1" fmla="*/ 139 h 142"/>
                  <a:gd name="T2" fmla="*/ 111 w 170"/>
                  <a:gd name="T3" fmla="*/ 139 h 142"/>
                  <a:gd name="T4" fmla="*/ 122 w 170"/>
                  <a:gd name="T5" fmla="*/ 137 h 142"/>
                  <a:gd name="T6" fmla="*/ 133 w 170"/>
                  <a:gd name="T7" fmla="*/ 133 h 142"/>
                  <a:gd name="T8" fmla="*/ 142 w 170"/>
                  <a:gd name="T9" fmla="*/ 126 h 142"/>
                  <a:gd name="T10" fmla="*/ 150 w 170"/>
                  <a:gd name="T11" fmla="*/ 120 h 142"/>
                  <a:gd name="T12" fmla="*/ 157 w 170"/>
                  <a:gd name="T13" fmla="*/ 111 h 142"/>
                  <a:gd name="T14" fmla="*/ 161 w 170"/>
                  <a:gd name="T15" fmla="*/ 102 h 142"/>
                  <a:gd name="T16" fmla="*/ 166 w 170"/>
                  <a:gd name="T17" fmla="*/ 94 h 142"/>
                  <a:gd name="T18" fmla="*/ 168 w 170"/>
                  <a:gd name="T19" fmla="*/ 83 h 142"/>
                  <a:gd name="T20" fmla="*/ 170 w 170"/>
                  <a:gd name="T21" fmla="*/ 70 h 142"/>
                  <a:gd name="T22" fmla="*/ 168 w 170"/>
                  <a:gd name="T23" fmla="*/ 59 h 142"/>
                  <a:gd name="T24" fmla="*/ 166 w 170"/>
                  <a:gd name="T25" fmla="*/ 48 h 142"/>
                  <a:gd name="T26" fmla="*/ 161 w 170"/>
                  <a:gd name="T27" fmla="*/ 37 h 142"/>
                  <a:gd name="T28" fmla="*/ 157 w 170"/>
                  <a:gd name="T29" fmla="*/ 28 h 142"/>
                  <a:gd name="T30" fmla="*/ 150 w 170"/>
                  <a:gd name="T31" fmla="*/ 19 h 142"/>
                  <a:gd name="T32" fmla="*/ 142 w 170"/>
                  <a:gd name="T33" fmla="*/ 13 h 142"/>
                  <a:gd name="T34" fmla="*/ 133 w 170"/>
                  <a:gd name="T35" fmla="*/ 9 h 142"/>
                  <a:gd name="T36" fmla="*/ 122 w 170"/>
                  <a:gd name="T37" fmla="*/ 4 h 142"/>
                  <a:gd name="T38" fmla="*/ 111 w 170"/>
                  <a:gd name="T39" fmla="*/ 0 h 142"/>
                  <a:gd name="T40" fmla="*/ 100 w 170"/>
                  <a:gd name="T41" fmla="*/ 0 h 142"/>
                  <a:gd name="T42" fmla="*/ 0 w 170"/>
                  <a:gd name="T43" fmla="*/ 0 h 142"/>
                  <a:gd name="T44" fmla="*/ 0 w 170"/>
                  <a:gd name="T45" fmla="*/ 142 h 142"/>
                  <a:gd name="T46" fmla="*/ 100 w 170"/>
                  <a:gd name="T47" fmla="*/ 142 h 1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0"/>
                  <a:gd name="T73" fmla="*/ 0 h 142"/>
                  <a:gd name="T74" fmla="*/ 170 w 170"/>
                  <a:gd name="T75" fmla="*/ 142 h 14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0" h="142">
                    <a:moveTo>
                      <a:pt x="100" y="139"/>
                    </a:moveTo>
                    <a:lnTo>
                      <a:pt x="111" y="139"/>
                    </a:lnTo>
                    <a:lnTo>
                      <a:pt x="122" y="137"/>
                    </a:lnTo>
                    <a:lnTo>
                      <a:pt x="133" y="133"/>
                    </a:lnTo>
                    <a:lnTo>
                      <a:pt x="142" y="126"/>
                    </a:lnTo>
                    <a:lnTo>
                      <a:pt x="150" y="120"/>
                    </a:lnTo>
                    <a:lnTo>
                      <a:pt x="157" y="111"/>
                    </a:lnTo>
                    <a:lnTo>
                      <a:pt x="161" y="102"/>
                    </a:lnTo>
                    <a:lnTo>
                      <a:pt x="166" y="94"/>
                    </a:lnTo>
                    <a:lnTo>
                      <a:pt x="168" y="83"/>
                    </a:lnTo>
                    <a:lnTo>
                      <a:pt x="170" y="70"/>
                    </a:lnTo>
                    <a:lnTo>
                      <a:pt x="168" y="59"/>
                    </a:lnTo>
                    <a:lnTo>
                      <a:pt x="166" y="48"/>
                    </a:lnTo>
                    <a:lnTo>
                      <a:pt x="161" y="37"/>
                    </a:lnTo>
                    <a:lnTo>
                      <a:pt x="157" y="28"/>
                    </a:lnTo>
                    <a:lnTo>
                      <a:pt x="150" y="19"/>
                    </a:lnTo>
                    <a:lnTo>
                      <a:pt x="142" y="13"/>
                    </a:lnTo>
                    <a:lnTo>
                      <a:pt x="133" y="9"/>
                    </a:lnTo>
                    <a:lnTo>
                      <a:pt x="122" y="4"/>
                    </a:lnTo>
                    <a:lnTo>
                      <a:pt x="111" y="0"/>
                    </a:lnTo>
                    <a:lnTo>
                      <a:pt x="100" y="0"/>
                    </a:lnTo>
                    <a:lnTo>
                      <a:pt x="0" y="0"/>
                    </a:lnTo>
                    <a:lnTo>
                      <a:pt x="0" y="142"/>
                    </a:lnTo>
                    <a:lnTo>
                      <a:pt x="100" y="142"/>
                    </a:lnTo>
                  </a:path>
                </a:pathLst>
              </a:custGeom>
              <a:noFill/>
              <a:ln w="6350">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3" name="Freeform 26"/>
              <p:cNvSpPr>
                <a:spLocks/>
              </p:cNvSpPr>
              <p:nvPr/>
            </p:nvSpPr>
            <p:spPr bwMode="auto">
              <a:xfrm>
                <a:off x="2330" y="2576"/>
                <a:ext cx="26" cy="26"/>
              </a:xfrm>
              <a:custGeom>
                <a:avLst/>
                <a:gdLst>
                  <a:gd name="T0" fmla="*/ 0 w 26"/>
                  <a:gd name="T1" fmla="*/ 0 h 26"/>
                  <a:gd name="T2" fmla="*/ 0 w 26"/>
                  <a:gd name="T3" fmla="*/ 26 h 26"/>
                  <a:gd name="T4" fmla="*/ 26 w 26"/>
                  <a:gd name="T5" fmla="*/ 13 h 26"/>
                  <a:gd name="T6" fmla="*/ 0 w 26"/>
                  <a:gd name="T7" fmla="*/ 0 h 26"/>
                  <a:gd name="T8" fmla="*/ 0 60000 65536"/>
                  <a:gd name="T9" fmla="*/ 0 60000 65536"/>
                  <a:gd name="T10" fmla="*/ 0 60000 65536"/>
                  <a:gd name="T11" fmla="*/ 0 60000 65536"/>
                  <a:gd name="T12" fmla="*/ 0 w 26"/>
                  <a:gd name="T13" fmla="*/ 0 h 26"/>
                  <a:gd name="T14" fmla="*/ 26 w 26"/>
                  <a:gd name="T15" fmla="*/ 26 h 26"/>
                </a:gdLst>
                <a:ahLst/>
                <a:cxnLst>
                  <a:cxn ang="T8">
                    <a:pos x="T0" y="T1"/>
                  </a:cxn>
                  <a:cxn ang="T9">
                    <a:pos x="T2" y="T3"/>
                  </a:cxn>
                  <a:cxn ang="T10">
                    <a:pos x="T4" y="T5"/>
                  </a:cxn>
                  <a:cxn ang="T11">
                    <a:pos x="T6" y="T7"/>
                  </a:cxn>
                </a:cxnLst>
                <a:rect l="T12" t="T13" r="T14" b="T15"/>
                <a:pathLst>
                  <a:path w="26" h="26">
                    <a:moveTo>
                      <a:pt x="0" y="0"/>
                    </a:moveTo>
                    <a:lnTo>
                      <a:pt x="0" y="26"/>
                    </a:lnTo>
                    <a:lnTo>
                      <a:pt x="26"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4" name="Freeform 27"/>
              <p:cNvSpPr>
                <a:spLocks/>
              </p:cNvSpPr>
              <p:nvPr/>
            </p:nvSpPr>
            <p:spPr bwMode="auto">
              <a:xfrm>
                <a:off x="2330" y="2818"/>
                <a:ext cx="26" cy="26"/>
              </a:xfrm>
              <a:custGeom>
                <a:avLst/>
                <a:gdLst>
                  <a:gd name="T0" fmla="*/ 0 w 26"/>
                  <a:gd name="T1" fmla="*/ 0 h 26"/>
                  <a:gd name="T2" fmla="*/ 0 w 26"/>
                  <a:gd name="T3" fmla="*/ 26 h 26"/>
                  <a:gd name="T4" fmla="*/ 26 w 26"/>
                  <a:gd name="T5" fmla="*/ 13 h 26"/>
                  <a:gd name="T6" fmla="*/ 0 w 26"/>
                  <a:gd name="T7" fmla="*/ 0 h 26"/>
                  <a:gd name="T8" fmla="*/ 0 60000 65536"/>
                  <a:gd name="T9" fmla="*/ 0 60000 65536"/>
                  <a:gd name="T10" fmla="*/ 0 60000 65536"/>
                  <a:gd name="T11" fmla="*/ 0 60000 65536"/>
                  <a:gd name="T12" fmla="*/ 0 w 26"/>
                  <a:gd name="T13" fmla="*/ 0 h 26"/>
                  <a:gd name="T14" fmla="*/ 26 w 26"/>
                  <a:gd name="T15" fmla="*/ 26 h 26"/>
                </a:gdLst>
                <a:ahLst/>
                <a:cxnLst>
                  <a:cxn ang="T8">
                    <a:pos x="T0" y="T1"/>
                  </a:cxn>
                  <a:cxn ang="T9">
                    <a:pos x="T2" y="T3"/>
                  </a:cxn>
                  <a:cxn ang="T10">
                    <a:pos x="T4" y="T5"/>
                  </a:cxn>
                  <a:cxn ang="T11">
                    <a:pos x="T6" y="T7"/>
                  </a:cxn>
                </a:cxnLst>
                <a:rect l="T12" t="T13" r="T14" b="T15"/>
                <a:pathLst>
                  <a:path w="26" h="26">
                    <a:moveTo>
                      <a:pt x="0" y="0"/>
                    </a:moveTo>
                    <a:lnTo>
                      <a:pt x="0" y="26"/>
                    </a:lnTo>
                    <a:lnTo>
                      <a:pt x="26"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5" name="Freeform 28"/>
              <p:cNvSpPr>
                <a:spLocks/>
              </p:cNvSpPr>
              <p:nvPr/>
            </p:nvSpPr>
            <p:spPr bwMode="auto">
              <a:xfrm>
                <a:off x="1333" y="1771"/>
                <a:ext cx="28" cy="28"/>
              </a:xfrm>
              <a:custGeom>
                <a:avLst/>
                <a:gdLst>
                  <a:gd name="T0" fmla="*/ 0 w 28"/>
                  <a:gd name="T1" fmla="*/ 0 h 28"/>
                  <a:gd name="T2" fmla="*/ 2 w 28"/>
                  <a:gd name="T3" fmla="*/ 28 h 28"/>
                  <a:gd name="T4" fmla="*/ 28 w 28"/>
                  <a:gd name="T5" fmla="*/ 15 h 28"/>
                  <a:gd name="T6" fmla="*/ 2 w 28"/>
                  <a:gd name="T7" fmla="*/ 2 h 28"/>
                  <a:gd name="T8" fmla="*/ 0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0" y="0"/>
                    </a:moveTo>
                    <a:lnTo>
                      <a:pt x="2" y="28"/>
                    </a:lnTo>
                    <a:lnTo>
                      <a:pt x="28" y="15"/>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6" name="Line 29"/>
              <p:cNvSpPr>
                <a:spLocks noChangeShapeType="1"/>
              </p:cNvSpPr>
              <p:nvPr/>
            </p:nvSpPr>
            <p:spPr bwMode="auto">
              <a:xfrm flipH="1" flipV="1">
                <a:off x="1599" y="2299"/>
                <a:ext cx="39" cy="7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 name="Freeform 30"/>
              <p:cNvSpPr>
                <a:spLocks/>
              </p:cNvSpPr>
              <p:nvPr/>
            </p:nvSpPr>
            <p:spPr bwMode="auto">
              <a:xfrm>
                <a:off x="31" y="1363"/>
                <a:ext cx="100" cy="281"/>
              </a:xfrm>
              <a:custGeom>
                <a:avLst/>
                <a:gdLst>
                  <a:gd name="T0" fmla="*/ 100 w 100"/>
                  <a:gd name="T1" fmla="*/ 281 h 281"/>
                  <a:gd name="T2" fmla="*/ 100 w 100"/>
                  <a:gd name="T3" fmla="*/ 0 h 281"/>
                  <a:gd name="T4" fmla="*/ 0 w 100"/>
                  <a:gd name="T5" fmla="*/ 0 h 281"/>
                  <a:gd name="T6" fmla="*/ 0 w 100"/>
                  <a:gd name="T7" fmla="*/ 281 h 281"/>
                  <a:gd name="T8" fmla="*/ 100 w 100"/>
                  <a:gd name="T9" fmla="*/ 281 h 281"/>
                  <a:gd name="T10" fmla="*/ 0 60000 65536"/>
                  <a:gd name="T11" fmla="*/ 0 60000 65536"/>
                  <a:gd name="T12" fmla="*/ 0 60000 65536"/>
                  <a:gd name="T13" fmla="*/ 0 60000 65536"/>
                  <a:gd name="T14" fmla="*/ 0 60000 65536"/>
                  <a:gd name="T15" fmla="*/ 0 w 100"/>
                  <a:gd name="T16" fmla="*/ 0 h 281"/>
                  <a:gd name="T17" fmla="*/ 100 w 100"/>
                  <a:gd name="T18" fmla="*/ 281 h 281"/>
                </a:gdLst>
                <a:ahLst/>
                <a:cxnLst>
                  <a:cxn ang="T10">
                    <a:pos x="T0" y="T1"/>
                  </a:cxn>
                  <a:cxn ang="T11">
                    <a:pos x="T2" y="T3"/>
                  </a:cxn>
                  <a:cxn ang="T12">
                    <a:pos x="T4" y="T5"/>
                  </a:cxn>
                  <a:cxn ang="T13">
                    <a:pos x="T6" y="T7"/>
                  </a:cxn>
                  <a:cxn ang="T14">
                    <a:pos x="T8" y="T9"/>
                  </a:cxn>
                </a:cxnLst>
                <a:rect l="T15" t="T16" r="T17" b="T18"/>
                <a:pathLst>
                  <a:path w="100" h="281">
                    <a:moveTo>
                      <a:pt x="100" y="281"/>
                    </a:moveTo>
                    <a:lnTo>
                      <a:pt x="100" y="0"/>
                    </a:lnTo>
                    <a:lnTo>
                      <a:pt x="0" y="0"/>
                    </a:lnTo>
                    <a:lnTo>
                      <a:pt x="0" y="281"/>
                    </a:lnTo>
                    <a:lnTo>
                      <a:pt x="100" y="2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8" name="Freeform 31"/>
              <p:cNvSpPr>
                <a:spLocks/>
              </p:cNvSpPr>
              <p:nvPr/>
            </p:nvSpPr>
            <p:spPr bwMode="auto">
              <a:xfrm>
                <a:off x="31" y="1363"/>
                <a:ext cx="100" cy="281"/>
              </a:xfrm>
              <a:custGeom>
                <a:avLst/>
                <a:gdLst>
                  <a:gd name="T0" fmla="*/ 100 w 100"/>
                  <a:gd name="T1" fmla="*/ 281 h 281"/>
                  <a:gd name="T2" fmla="*/ 100 w 100"/>
                  <a:gd name="T3" fmla="*/ 0 h 281"/>
                  <a:gd name="T4" fmla="*/ 0 w 100"/>
                  <a:gd name="T5" fmla="*/ 0 h 281"/>
                  <a:gd name="T6" fmla="*/ 0 w 100"/>
                  <a:gd name="T7" fmla="*/ 281 h 281"/>
                  <a:gd name="T8" fmla="*/ 100 w 100"/>
                  <a:gd name="T9" fmla="*/ 281 h 281"/>
                  <a:gd name="T10" fmla="*/ 0 60000 65536"/>
                  <a:gd name="T11" fmla="*/ 0 60000 65536"/>
                  <a:gd name="T12" fmla="*/ 0 60000 65536"/>
                  <a:gd name="T13" fmla="*/ 0 60000 65536"/>
                  <a:gd name="T14" fmla="*/ 0 60000 65536"/>
                  <a:gd name="T15" fmla="*/ 0 w 100"/>
                  <a:gd name="T16" fmla="*/ 0 h 281"/>
                  <a:gd name="T17" fmla="*/ 100 w 100"/>
                  <a:gd name="T18" fmla="*/ 281 h 281"/>
                </a:gdLst>
                <a:ahLst/>
                <a:cxnLst>
                  <a:cxn ang="T10">
                    <a:pos x="T0" y="T1"/>
                  </a:cxn>
                  <a:cxn ang="T11">
                    <a:pos x="T2" y="T3"/>
                  </a:cxn>
                  <a:cxn ang="T12">
                    <a:pos x="T4" y="T5"/>
                  </a:cxn>
                  <a:cxn ang="T13">
                    <a:pos x="T6" y="T7"/>
                  </a:cxn>
                  <a:cxn ang="T14">
                    <a:pos x="T8" y="T9"/>
                  </a:cxn>
                </a:cxnLst>
                <a:rect l="T15" t="T16" r="T17" b="T18"/>
                <a:pathLst>
                  <a:path w="100" h="281">
                    <a:moveTo>
                      <a:pt x="100" y="281"/>
                    </a:moveTo>
                    <a:lnTo>
                      <a:pt x="100" y="0"/>
                    </a:lnTo>
                    <a:lnTo>
                      <a:pt x="0" y="0"/>
                    </a:lnTo>
                    <a:lnTo>
                      <a:pt x="0" y="281"/>
                    </a:lnTo>
                    <a:lnTo>
                      <a:pt x="100" y="281"/>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9" name="Rectangle 32"/>
              <p:cNvSpPr>
                <a:spLocks noChangeArrowheads="1"/>
              </p:cNvSpPr>
              <p:nvPr/>
            </p:nvSpPr>
            <p:spPr bwMode="auto">
              <a:xfrm>
                <a:off x="46" y="1470"/>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P</a:t>
                </a:r>
                <a:endParaRPr lang="en-US" altLang="zh-CN"/>
              </a:p>
            </p:txBody>
          </p:sp>
          <p:sp>
            <p:nvSpPr>
              <p:cNvPr id="420" name="Rectangle 33"/>
              <p:cNvSpPr>
                <a:spLocks noChangeArrowheads="1"/>
              </p:cNvSpPr>
              <p:nvPr/>
            </p:nvSpPr>
            <p:spPr bwMode="auto">
              <a:xfrm>
                <a:off x="83" y="1470"/>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C</a:t>
                </a:r>
                <a:endParaRPr lang="en-US" altLang="zh-CN"/>
              </a:p>
            </p:txBody>
          </p:sp>
          <p:sp>
            <p:nvSpPr>
              <p:cNvPr id="421" name="Freeform 34"/>
              <p:cNvSpPr>
                <a:spLocks/>
              </p:cNvSpPr>
              <p:nvPr/>
            </p:nvSpPr>
            <p:spPr bwMode="auto">
              <a:xfrm>
                <a:off x="273" y="1389"/>
                <a:ext cx="606" cy="633"/>
              </a:xfrm>
              <a:custGeom>
                <a:avLst/>
                <a:gdLst>
                  <a:gd name="T0" fmla="*/ 604 w 606"/>
                  <a:gd name="T1" fmla="*/ 631 h 633"/>
                  <a:gd name="T2" fmla="*/ 606 w 606"/>
                  <a:gd name="T3" fmla="*/ 0 h 633"/>
                  <a:gd name="T4" fmla="*/ 0 w 606"/>
                  <a:gd name="T5" fmla="*/ 0 h 633"/>
                  <a:gd name="T6" fmla="*/ 0 w 606"/>
                  <a:gd name="T7" fmla="*/ 633 h 633"/>
                  <a:gd name="T8" fmla="*/ 606 w 606"/>
                  <a:gd name="T9" fmla="*/ 633 h 633"/>
                  <a:gd name="T10" fmla="*/ 604 w 606"/>
                  <a:gd name="T11" fmla="*/ 631 h 633"/>
                  <a:gd name="T12" fmla="*/ 0 60000 65536"/>
                  <a:gd name="T13" fmla="*/ 0 60000 65536"/>
                  <a:gd name="T14" fmla="*/ 0 60000 65536"/>
                  <a:gd name="T15" fmla="*/ 0 60000 65536"/>
                  <a:gd name="T16" fmla="*/ 0 60000 65536"/>
                  <a:gd name="T17" fmla="*/ 0 60000 65536"/>
                  <a:gd name="T18" fmla="*/ 0 w 606"/>
                  <a:gd name="T19" fmla="*/ 0 h 633"/>
                  <a:gd name="T20" fmla="*/ 606 w 606"/>
                  <a:gd name="T21" fmla="*/ 633 h 633"/>
                </a:gdLst>
                <a:ahLst/>
                <a:cxnLst>
                  <a:cxn ang="T12">
                    <a:pos x="T0" y="T1"/>
                  </a:cxn>
                  <a:cxn ang="T13">
                    <a:pos x="T2" y="T3"/>
                  </a:cxn>
                  <a:cxn ang="T14">
                    <a:pos x="T4" y="T5"/>
                  </a:cxn>
                  <a:cxn ang="T15">
                    <a:pos x="T6" y="T7"/>
                  </a:cxn>
                  <a:cxn ang="T16">
                    <a:pos x="T8" y="T9"/>
                  </a:cxn>
                  <a:cxn ang="T17">
                    <a:pos x="T10" y="T11"/>
                  </a:cxn>
                </a:cxnLst>
                <a:rect l="T18" t="T19" r="T20" b="T21"/>
                <a:pathLst>
                  <a:path w="606" h="633">
                    <a:moveTo>
                      <a:pt x="604" y="631"/>
                    </a:moveTo>
                    <a:lnTo>
                      <a:pt x="606" y="0"/>
                    </a:lnTo>
                    <a:lnTo>
                      <a:pt x="0" y="0"/>
                    </a:lnTo>
                    <a:lnTo>
                      <a:pt x="0" y="633"/>
                    </a:lnTo>
                    <a:lnTo>
                      <a:pt x="606" y="633"/>
                    </a:lnTo>
                    <a:lnTo>
                      <a:pt x="604" y="6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22" name="Freeform 35"/>
              <p:cNvSpPr>
                <a:spLocks/>
              </p:cNvSpPr>
              <p:nvPr/>
            </p:nvSpPr>
            <p:spPr bwMode="auto">
              <a:xfrm>
                <a:off x="273" y="1389"/>
                <a:ext cx="606" cy="633"/>
              </a:xfrm>
              <a:custGeom>
                <a:avLst/>
                <a:gdLst>
                  <a:gd name="T0" fmla="*/ 604 w 606"/>
                  <a:gd name="T1" fmla="*/ 631 h 633"/>
                  <a:gd name="T2" fmla="*/ 606 w 606"/>
                  <a:gd name="T3" fmla="*/ 0 h 633"/>
                  <a:gd name="T4" fmla="*/ 0 w 606"/>
                  <a:gd name="T5" fmla="*/ 0 h 633"/>
                  <a:gd name="T6" fmla="*/ 0 w 606"/>
                  <a:gd name="T7" fmla="*/ 633 h 633"/>
                  <a:gd name="T8" fmla="*/ 606 w 606"/>
                  <a:gd name="T9" fmla="*/ 633 h 633"/>
                  <a:gd name="T10" fmla="*/ 0 60000 65536"/>
                  <a:gd name="T11" fmla="*/ 0 60000 65536"/>
                  <a:gd name="T12" fmla="*/ 0 60000 65536"/>
                  <a:gd name="T13" fmla="*/ 0 60000 65536"/>
                  <a:gd name="T14" fmla="*/ 0 60000 65536"/>
                  <a:gd name="T15" fmla="*/ 0 w 606"/>
                  <a:gd name="T16" fmla="*/ 0 h 633"/>
                  <a:gd name="T17" fmla="*/ 606 w 606"/>
                  <a:gd name="T18" fmla="*/ 633 h 633"/>
                </a:gdLst>
                <a:ahLst/>
                <a:cxnLst>
                  <a:cxn ang="T10">
                    <a:pos x="T0" y="T1"/>
                  </a:cxn>
                  <a:cxn ang="T11">
                    <a:pos x="T2" y="T3"/>
                  </a:cxn>
                  <a:cxn ang="T12">
                    <a:pos x="T4" y="T5"/>
                  </a:cxn>
                  <a:cxn ang="T13">
                    <a:pos x="T6" y="T7"/>
                  </a:cxn>
                  <a:cxn ang="T14">
                    <a:pos x="T8" y="T9"/>
                  </a:cxn>
                </a:cxnLst>
                <a:rect l="T15" t="T16" r="T17" b="T18"/>
                <a:pathLst>
                  <a:path w="606" h="633">
                    <a:moveTo>
                      <a:pt x="604" y="631"/>
                    </a:moveTo>
                    <a:lnTo>
                      <a:pt x="606" y="0"/>
                    </a:lnTo>
                    <a:lnTo>
                      <a:pt x="0" y="0"/>
                    </a:lnTo>
                    <a:lnTo>
                      <a:pt x="0" y="633"/>
                    </a:lnTo>
                    <a:lnTo>
                      <a:pt x="606" y="633"/>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23" name="Rectangle 36"/>
              <p:cNvSpPr>
                <a:spLocks noChangeArrowheads="1"/>
              </p:cNvSpPr>
              <p:nvPr/>
            </p:nvSpPr>
            <p:spPr bwMode="auto">
              <a:xfrm>
                <a:off x="445" y="1640"/>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424" name="Rectangle 37"/>
              <p:cNvSpPr>
                <a:spLocks noChangeArrowheads="1"/>
              </p:cNvSpPr>
              <p:nvPr/>
            </p:nvSpPr>
            <p:spPr bwMode="auto">
              <a:xfrm>
                <a:off x="458" y="16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425" name="Rectangle 38"/>
              <p:cNvSpPr>
                <a:spLocks noChangeArrowheads="1"/>
              </p:cNvSpPr>
              <p:nvPr/>
            </p:nvSpPr>
            <p:spPr bwMode="auto">
              <a:xfrm>
                <a:off x="489" y="1640"/>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426" name="Rectangle 39"/>
              <p:cNvSpPr>
                <a:spLocks noChangeArrowheads="1"/>
              </p:cNvSpPr>
              <p:nvPr/>
            </p:nvSpPr>
            <p:spPr bwMode="auto">
              <a:xfrm>
                <a:off x="515" y="1640"/>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427" name="Rectangle 40"/>
              <p:cNvSpPr>
                <a:spLocks noChangeArrowheads="1"/>
              </p:cNvSpPr>
              <p:nvPr/>
            </p:nvSpPr>
            <p:spPr bwMode="auto">
              <a:xfrm>
                <a:off x="530" y="1640"/>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428" name="Rectangle 41"/>
              <p:cNvSpPr>
                <a:spLocks noChangeArrowheads="1"/>
              </p:cNvSpPr>
              <p:nvPr/>
            </p:nvSpPr>
            <p:spPr bwMode="auto">
              <a:xfrm>
                <a:off x="548" y="16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429" name="Rectangle 42"/>
              <p:cNvSpPr>
                <a:spLocks noChangeArrowheads="1"/>
              </p:cNvSpPr>
              <p:nvPr/>
            </p:nvSpPr>
            <p:spPr bwMode="auto">
              <a:xfrm>
                <a:off x="578" y="1640"/>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c</a:t>
                </a:r>
                <a:endParaRPr lang="en-US" altLang="zh-CN"/>
              </a:p>
            </p:txBody>
          </p:sp>
          <p:sp>
            <p:nvSpPr>
              <p:cNvPr id="430" name="Rectangle 43"/>
              <p:cNvSpPr>
                <a:spLocks noChangeArrowheads="1"/>
              </p:cNvSpPr>
              <p:nvPr/>
            </p:nvSpPr>
            <p:spPr bwMode="auto">
              <a:xfrm>
                <a:off x="606" y="1640"/>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431" name="Rectangle 44"/>
              <p:cNvSpPr>
                <a:spLocks noChangeArrowheads="1"/>
              </p:cNvSpPr>
              <p:nvPr/>
            </p:nvSpPr>
            <p:spPr bwMode="auto">
              <a:xfrm>
                <a:off x="620" y="1640"/>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432" name="Rectangle 45"/>
              <p:cNvSpPr>
                <a:spLocks noChangeArrowheads="1"/>
              </p:cNvSpPr>
              <p:nvPr/>
            </p:nvSpPr>
            <p:spPr bwMode="auto">
              <a:xfrm>
                <a:off x="633" y="16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o</a:t>
                </a:r>
                <a:endParaRPr lang="en-US" altLang="zh-CN"/>
              </a:p>
            </p:txBody>
          </p:sp>
          <p:sp>
            <p:nvSpPr>
              <p:cNvPr id="433" name="Rectangle 46"/>
              <p:cNvSpPr>
                <a:spLocks noChangeArrowheads="1"/>
              </p:cNvSpPr>
              <p:nvPr/>
            </p:nvSpPr>
            <p:spPr bwMode="auto">
              <a:xfrm>
                <a:off x="663" y="16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434" name="Rectangle 47"/>
              <p:cNvSpPr>
                <a:spLocks noChangeArrowheads="1"/>
              </p:cNvSpPr>
              <p:nvPr/>
            </p:nvSpPr>
            <p:spPr bwMode="auto">
              <a:xfrm>
                <a:off x="691" y="1640"/>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35" name="Rectangle 48"/>
              <p:cNvSpPr>
                <a:spLocks noChangeArrowheads="1"/>
              </p:cNvSpPr>
              <p:nvPr/>
            </p:nvSpPr>
            <p:spPr bwMode="auto">
              <a:xfrm>
                <a:off x="480" y="1703"/>
                <a:ext cx="7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436" name="Rectangle 49"/>
              <p:cNvSpPr>
                <a:spLocks noChangeArrowheads="1"/>
              </p:cNvSpPr>
              <p:nvPr/>
            </p:nvSpPr>
            <p:spPr bwMode="auto">
              <a:xfrm>
                <a:off x="524" y="170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437" name="Rectangle 50"/>
              <p:cNvSpPr>
                <a:spLocks noChangeArrowheads="1"/>
              </p:cNvSpPr>
              <p:nvPr/>
            </p:nvSpPr>
            <p:spPr bwMode="auto">
              <a:xfrm>
                <a:off x="554" y="1703"/>
                <a:ext cx="7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438" name="Rectangle 51"/>
              <p:cNvSpPr>
                <a:spLocks noChangeArrowheads="1"/>
              </p:cNvSpPr>
              <p:nvPr/>
            </p:nvSpPr>
            <p:spPr bwMode="auto">
              <a:xfrm>
                <a:off x="600" y="170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o</a:t>
                </a:r>
                <a:endParaRPr lang="en-US" altLang="zh-CN"/>
              </a:p>
            </p:txBody>
          </p:sp>
          <p:sp>
            <p:nvSpPr>
              <p:cNvPr id="439" name="Rectangle 52"/>
              <p:cNvSpPr>
                <a:spLocks noChangeArrowheads="1"/>
              </p:cNvSpPr>
              <p:nvPr/>
            </p:nvSpPr>
            <p:spPr bwMode="auto">
              <a:xfrm>
                <a:off x="628" y="1703"/>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440" name="Rectangle 53"/>
              <p:cNvSpPr>
                <a:spLocks noChangeArrowheads="1"/>
              </p:cNvSpPr>
              <p:nvPr/>
            </p:nvSpPr>
            <p:spPr bwMode="auto">
              <a:xfrm>
                <a:off x="648" y="1703"/>
                <a:ext cx="5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y</a:t>
                </a:r>
                <a:endParaRPr lang="en-US" altLang="zh-CN"/>
              </a:p>
            </p:txBody>
          </p:sp>
          <p:sp>
            <p:nvSpPr>
              <p:cNvPr id="441" name="Rectangle 54"/>
              <p:cNvSpPr>
                <a:spLocks noChangeArrowheads="1"/>
              </p:cNvSpPr>
              <p:nvPr/>
            </p:nvSpPr>
            <p:spPr bwMode="auto">
              <a:xfrm rot="-5400000">
                <a:off x="1109" y="1608"/>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442" name="Rectangle 55"/>
              <p:cNvSpPr>
                <a:spLocks noChangeArrowheads="1"/>
              </p:cNvSpPr>
              <p:nvPr/>
            </p:nvSpPr>
            <p:spPr bwMode="auto">
              <a:xfrm rot="-5400000">
                <a:off x="1100" y="158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443" name="Rectangle 56"/>
              <p:cNvSpPr>
                <a:spLocks noChangeArrowheads="1"/>
              </p:cNvSpPr>
              <p:nvPr/>
            </p:nvSpPr>
            <p:spPr bwMode="auto">
              <a:xfrm rot="-5400000">
                <a:off x="1102" y="1555"/>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444" name="Rectangle 57"/>
              <p:cNvSpPr>
                <a:spLocks noChangeArrowheads="1"/>
              </p:cNvSpPr>
              <p:nvPr/>
            </p:nvSpPr>
            <p:spPr bwMode="auto">
              <a:xfrm rot="-5400000">
                <a:off x="1108" y="1535"/>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445" name="Rectangle 58"/>
              <p:cNvSpPr>
                <a:spLocks noChangeArrowheads="1"/>
              </p:cNvSpPr>
              <p:nvPr/>
            </p:nvSpPr>
            <p:spPr bwMode="auto">
              <a:xfrm rot="-5400000">
                <a:off x="1106" y="1518"/>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446" name="Rectangle 59"/>
              <p:cNvSpPr>
                <a:spLocks noChangeArrowheads="1"/>
              </p:cNvSpPr>
              <p:nvPr/>
            </p:nvSpPr>
            <p:spPr bwMode="auto">
              <a:xfrm rot="-5400000">
                <a:off x="1100" y="149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447" name="Rectangle 60"/>
              <p:cNvSpPr>
                <a:spLocks noChangeArrowheads="1"/>
              </p:cNvSpPr>
              <p:nvPr/>
            </p:nvSpPr>
            <p:spPr bwMode="auto">
              <a:xfrm rot="-5400000">
                <a:off x="1102" y="1466"/>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c</a:t>
                </a:r>
                <a:endParaRPr lang="en-US" altLang="zh-CN"/>
              </a:p>
            </p:txBody>
          </p:sp>
          <p:sp>
            <p:nvSpPr>
              <p:cNvPr id="448" name="Rectangle 61"/>
              <p:cNvSpPr>
                <a:spLocks noChangeArrowheads="1"/>
              </p:cNvSpPr>
              <p:nvPr/>
            </p:nvSpPr>
            <p:spPr bwMode="auto">
              <a:xfrm rot="-5400000">
                <a:off x="1108" y="1446"/>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449" name="Rectangle 62"/>
              <p:cNvSpPr>
                <a:spLocks noChangeArrowheads="1"/>
              </p:cNvSpPr>
              <p:nvPr/>
            </p:nvSpPr>
            <p:spPr bwMode="auto">
              <a:xfrm rot="-5400000">
                <a:off x="1109" y="1431"/>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450" name="Rectangle 63"/>
              <p:cNvSpPr>
                <a:spLocks noChangeArrowheads="1"/>
              </p:cNvSpPr>
              <p:nvPr/>
            </p:nvSpPr>
            <p:spPr bwMode="auto">
              <a:xfrm rot="-5400000">
                <a:off x="1100" y="141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o</a:t>
                </a:r>
                <a:endParaRPr lang="en-US" altLang="zh-CN"/>
              </a:p>
            </p:txBody>
          </p:sp>
          <p:sp>
            <p:nvSpPr>
              <p:cNvPr id="451" name="Rectangle 64"/>
              <p:cNvSpPr>
                <a:spLocks noChangeArrowheads="1"/>
              </p:cNvSpPr>
              <p:nvPr/>
            </p:nvSpPr>
            <p:spPr bwMode="auto">
              <a:xfrm rot="-5400000">
                <a:off x="1100" y="138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452" name="Freeform 65"/>
              <p:cNvSpPr>
                <a:spLocks/>
              </p:cNvSpPr>
              <p:nvPr/>
            </p:nvSpPr>
            <p:spPr bwMode="auto">
              <a:xfrm>
                <a:off x="3468" y="1559"/>
                <a:ext cx="606" cy="633"/>
              </a:xfrm>
              <a:custGeom>
                <a:avLst/>
                <a:gdLst>
                  <a:gd name="T0" fmla="*/ 606 w 606"/>
                  <a:gd name="T1" fmla="*/ 633 h 633"/>
                  <a:gd name="T2" fmla="*/ 606 w 606"/>
                  <a:gd name="T3" fmla="*/ 0 h 633"/>
                  <a:gd name="T4" fmla="*/ 0 w 606"/>
                  <a:gd name="T5" fmla="*/ 0 h 633"/>
                  <a:gd name="T6" fmla="*/ 0 w 606"/>
                  <a:gd name="T7" fmla="*/ 633 h 633"/>
                  <a:gd name="T8" fmla="*/ 606 w 606"/>
                  <a:gd name="T9" fmla="*/ 633 h 633"/>
                  <a:gd name="T10" fmla="*/ 0 60000 65536"/>
                  <a:gd name="T11" fmla="*/ 0 60000 65536"/>
                  <a:gd name="T12" fmla="*/ 0 60000 65536"/>
                  <a:gd name="T13" fmla="*/ 0 60000 65536"/>
                  <a:gd name="T14" fmla="*/ 0 60000 65536"/>
                  <a:gd name="T15" fmla="*/ 0 w 606"/>
                  <a:gd name="T16" fmla="*/ 0 h 633"/>
                  <a:gd name="T17" fmla="*/ 606 w 606"/>
                  <a:gd name="T18" fmla="*/ 633 h 633"/>
                </a:gdLst>
                <a:ahLst/>
                <a:cxnLst>
                  <a:cxn ang="T10">
                    <a:pos x="T0" y="T1"/>
                  </a:cxn>
                  <a:cxn ang="T11">
                    <a:pos x="T2" y="T3"/>
                  </a:cxn>
                  <a:cxn ang="T12">
                    <a:pos x="T4" y="T5"/>
                  </a:cxn>
                  <a:cxn ang="T13">
                    <a:pos x="T6" y="T7"/>
                  </a:cxn>
                  <a:cxn ang="T14">
                    <a:pos x="T8" y="T9"/>
                  </a:cxn>
                </a:cxnLst>
                <a:rect l="T15" t="T16" r="T17" b="T18"/>
                <a:pathLst>
                  <a:path w="606" h="633">
                    <a:moveTo>
                      <a:pt x="606" y="633"/>
                    </a:moveTo>
                    <a:lnTo>
                      <a:pt x="606" y="0"/>
                    </a:lnTo>
                    <a:lnTo>
                      <a:pt x="0" y="0"/>
                    </a:lnTo>
                    <a:lnTo>
                      <a:pt x="0" y="633"/>
                    </a:lnTo>
                    <a:lnTo>
                      <a:pt x="606" y="6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53" name="Freeform 66"/>
              <p:cNvSpPr>
                <a:spLocks/>
              </p:cNvSpPr>
              <p:nvPr/>
            </p:nvSpPr>
            <p:spPr bwMode="auto">
              <a:xfrm>
                <a:off x="3468" y="1559"/>
                <a:ext cx="606" cy="633"/>
              </a:xfrm>
              <a:custGeom>
                <a:avLst/>
                <a:gdLst>
                  <a:gd name="T0" fmla="*/ 606 w 606"/>
                  <a:gd name="T1" fmla="*/ 633 h 633"/>
                  <a:gd name="T2" fmla="*/ 606 w 606"/>
                  <a:gd name="T3" fmla="*/ 0 h 633"/>
                  <a:gd name="T4" fmla="*/ 0 w 606"/>
                  <a:gd name="T5" fmla="*/ 0 h 633"/>
                  <a:gd name="T6" fmla="*/ 0 w 606"/>
                  <a:gd name="T7" fmla="*/ 633 h 633"/>
                  <a:gd name="T8" fmla="*/ 606 w 606"/>
                  <a:gd name="T9" fmla="*/ 633 h 633"/>
                  <a:gd name="T10" fmla="*/ 0 60000 65536"/>
                  <a:gd name="T11" fmla="*/ 0 60000 65536"/>
                  <a:gd name="T12" fmla="*/ 0 60000 65536"/>
                  <a:gd name="T13" fmla="*/ 0 60000 65536"/>
                  <a:gd name="T14" fmla="*/ 0 60000 65536"/>
                  <a:gd name="T15" fmla="*/ 0 w 606"/>
                  <a:gd name="T16" fmla="*/ 0 h 633"/>
                  <a:gd name="T17" fmla="*/ 606 w 606"/>
                  <a:gd name="T18" fmla="*/ 633 h 633"/>
                </a:gdLst>
                <a:ahLst/>
                <a:cxnLst>
                  <a:cxn ang="T10">
                    <a:pos x="T0" y="T1"/>
                  </a:cxn>
                  <a:cxn ang="T11">
                    <a:pos x="T2" y="T3"/>
                  </a:cxn>
                  <a:cxn ang="T12">
                    <a:pos x="T4" y="T5"/>
                  </a:cxn>
                  <a:cxn ang="T13">
                    <a:pos x="T6" y="T7"/>
                  </a:cxn>
                  <a:cxn ang="T14">
                    <a:pos x="T8" y="T9"/>
                  </a:cxn>
                </a:cxnLst>
                <a:rect l="T15" t="T16" r="T17" b="T18"/>
                <a:pathLst>
                  <a:path w="606" h="633">
                    <a:moveTo>
                      <a:pt x="606" y="633"/>
                    </a:moveTo>
                    <a:lnTo>
                      <a:pt x="606" y="0"/>
                    </a:lnTo>
                    <a:lnTo>
                      <a:pt x="0" y="0"/>
                    </a:lnTo>
                    <a:lnTo>
                      <a:pt x="0" y="633"/>
                    </a:lnTo>
                    <a:lnTo>
                      <a:pt x="606" y="633"/>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54" name="Freeform 67"/>
              <p:cNvSpPr>
                <a:spLocks/>
              </p:cNvSpPr>
              <p:nvPr/>
            </p:nvSpPr>
            <p:spPr bwMode="auto">
              <a:xfrm>
                <a:off x="1333" y="1448"/>
                <a:ext cx="28" cy="28"/>
              </a:xfrm>
              <a:custGeom>
                <a:avLst/>
                <a:gdLst>
                  <a:gd name="T0" fmla="*/ 0 w 28"/>
                  <a:gd name="T1" fmla="*/ 0 h 28"/>
                  <a:gd name="T2" fmla="*/ 2 w 28"/>
                  <a:gd name="T3" fmla="*/ 28 h 28"/>
                  <a:gd name="T4" fmla="*/ 28 w 28"/>
                  <a:gd name="T5" fmla="*/ 15 h 28"/>
                  <a:gd name="T6" fmla="*/ 2 w 28"/>
                  <a:gd name="T7" fmla="*/ 2 h 28"/>
                  <a:gd name="T8" fmla="*/ 0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0" y="0"/>
                    </a:moveTo>
                    <a:lnTo>
                      <a:pt x="2" y="28"/>
                    </a:lnTo>
                    <a:lnTo>
                      <a:pt x="28" y="15"/>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55" name="Freeform 68"/>
              <p:cNvSpPr>
                <a:spLocks/>
              </p:cNvSpPr>
              <p:nvPr/>
            </p:nvSpPr>
            <p:spPr bwMode="auto">
              <a:xfrm>
                <a:off x="1333" y="1932"/>
                <a:ext cx="28" cy="29"/>
              </a:xfrm>
              <a:custGeom>
                <a:avLst/>
                <a:gdLst>
                  <a:gd name="T0" fmla="*/ 0 w 28"/>
                  <a:gd name="T1" fmla="*/ 0 h 29"/>
                  <a:gd name="T2" fmla="*/ 2 w 28"/>
                  <a:gd name="T3" fmla="*/ 29 h 29"/>
                  <a:gd name="T4" fmla="*/ 28 w 28"/>
                  <a:gd name="T5" fmla="*/ 16 h 29"/>
                  <a:gd name="T6" fmla="*/ 2 w 28"/>
                  <a:gd name="T7" fmla="*/ 2 h 29"/>
                  <a:gd name="T8" fmla="*/ 0 w 28"/>
                  <a:gd name="T9" fmla="*/ 0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0" y="0"/>
                    </a:moveTo>
                    <a:lnTo>
                      <a:pt x="2" y="29"/>
                    </a:lnTo>
                    <a:lnTo>
                      <a:pt x="28" y="16"/>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56" name="Freeform 69"/>
              <p:cNvSpPr>
                <a:spLocks/>
              </p:cNvSpPr>
              <p:nvPr/>
            </p:nvSpPr>
            <p:spPr bwMode="auto">
              <a:xfrm>
                <a:off x="192" y="767"/>
                <a:ext cx="273" cy="736"/>
              </a:xfrm>
              <a:custGeom>
                <a:avLst/>
                <a:gdLst>
                  <a:gd name="T0" fmla="*/ 273 w 273"/>
                  <a:gd name="T1" fmla="*/ 0 h 736"/>
                  <a:gd name="T2" fmla="*/ 0 w 273"/>
                  <a:gd name="T3" fmla="*/ 3 h 736"/>
                  <a:gd name="T4" fmla="*/ 0 w 273"/>
                  <a:gd name="T5" fmla="*/ 736 h 736"/>
                  <a:gd name="T6" fmla="*/ 0 60000 65536"/>
                  <a:gd name="T7" fmla="*/ 0 60000 65536"/>
                  <a:gd name="T8" fmla="*/ 0 60000 65536"/>
                  <a:gd name="T9" fmla="*/ 0 w 273"/>
                  <a:gd name="T10" fmla="*/ 0 h 736"/>
                  <a:gd name="T11" fmla="*/ 273 w 273"/>
                  <a:gd name="T12" fmla="*/ 736 h 736"/>
                </a:gdLst>
                <a:ahLst/>
                <a:cxnLst>
                  <a:cxn ang="T6">
                    <a:pos x="T0" y="T1"/>
                  </a:cxn>
                  <a:cxn ang="T7">
                    <a:pos x="T2" y="T3"/>
                  </a:cxn>
                  <a:cxn ang="T8">
                    <a:pos x="T4" y="T5"/>
                  </a:cxn>
                </a:cxnLst>
                <a:rect l="T9" t="T10" r="T11" b="T12"/>
                <a:pathLst>
                  <a:path w="273" h="736">
                    <a:moveTo>
                      <a:pt x="273" y="0"/>
                    </a:moveTo>
                    <a:lnTo>
                      <a:pt x="0" y="3"/>
                    </a:lnTo>
                    <a:lnTo>
                      <a:pt x="0" y="736"/>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57" name="Line 70"/>
              <p:cNvSpPr>
                <a:spLocks noChangeShapeType="1"/>
              </p:cNvSpPr>
              <p:nvPr/>
            </p:nvSpPr>
            <p:spPr bwMode="auto">
              <a:xfrm flipH="1">
                <a:off x="367" y="1090"/>
                <a:ext cx="98"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8" name="Freeform 71"/>
              <p:cNvSpPr>
                <a:spLocks/>
              </p:cNvSpPr>
              <p:nvPr/>
            </p:nvSpPr>
            <p:spPr bwMode="auto">
              <a:xfrm>
                <a:off x="486" y="658"/>
                <a:ext cx="177" cy="544"/>
              </a:xfrm>
              <a:custGeom>
                <a:avLst/>
                <a:gdLst>
                  <a:gd name="T0" fmla="*/ 0 w 177"/>
                  <a:gd name="T1" fmla="*/ 0 h 544"/>
                  <a:gd name="T2" fmla="*/ 0 w 177"/>
                  <a:gd name="T3" fmla="*/ 221 h 544"/>
                  <a:gd name="T4" fmla="*/ 57 w 177"/>
                  <a:gd name="T5" fmla="*/ 273 h 544"/>
                  <a:gd name="T6" fmla="*/ 0 w 177"/>
                  <a:gd name="T7" fmla="*/ 325 h 544"/>
                  <a:gd name="T8" fmla="*/ 0 w 177"/>
                  <a:gd name="T9" fmla="*/ 544 h 544"/>
                  <a:gd name="T10" fmla="*/ 177 w 177"/>
                  <a:gd name="T11" fmla="*/ 378 h 544"/>
                  <a:gd name="T12" fmla="*/ 177 w 177"/>
                  <a:gd name="T13" fmla="*/ 166 h 544"/>
                  <a:gd name="T14" fmla="*/ 0 w 177"/>
                  <a:gd name="T15" fmla="*/ 3 h 544"/>
                  <a:gd name="T16" fmla="*/ 0 60000 65536"/>
                  <a:gd name="T17" fmla="*/ 0 60000 65536"/>
                  <a:gd name="T18" fmla="*/ 0 60000 65536"/>
                  <a:gd name="T19" fmla="*/ 0 60000 65536"/>
                  <a:gd name="T20" fmla="*/ 0 60000 65536"/>
                  <a:gd name="T21" fmla="*/ 0 60000 65536"/>
                  <a:gd name="T22" fmla="*/ 0 60000 65536"/>
                  <a:gd name="T23" fmla="*/ 0 60000 65536"/>
                  <a:gd name="T24" fmla="*/ 0 w 177"/>
                  <a:gd name="T25" fmla="*/ 0 h 544"/>
                  <a:gd name="T26" fmla="*/ 177 w 177"/>
                  <a:gd name="T27" fmla="*/ 544 h 5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7" h="544">
                    <a:moveTo>
                      <a:pt x="0" y="0"/>
                    </a:moveTo>
                    <a:lnTo>
                      <a:pt x="0" y="221"/>
                    </a:lnTo>
                    <a:lnTo>
                      <a:pt x="57" y="273"/>
                    </a:lnTo>
                    <a:lnTo>
                      <a:pt x="0" y="325"/>
                    </a:lnTo>
                    <a:lnTo>
                      <a:pt x="0" y="544"/>
                    </a:lnTo>
                    <a:lnTo>
                      <a:pt x="177" y="378"/>
                    </a:lnTo>
                    <a:lnTo>
                      <a:pt x="177" y="166"/>
                    </a:lnTo>
                    <a:lnTo>
                      <a:pt x="0" y="3"/>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59" name="Rectangle 72"/>
              <p:cNvSpPr>
                <a:spLocks noChangeArrowheads="1"/>
              </p:cNvSpPr>
              <p:nvPr/>
            </p:nvSpPr>
            <p:spPr bwMode="auto">
              <a:xfrm>
                <a:off x="556" y="898"/>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460" name="Rectangle 73"/>
              <p:cNvSpPr>
                <a:spLocks noChangeArrowheads="1"/>
              </p:cNvSpPr>
              <p:nvPr/>
            </p:nvSpPr>
            <p:spPr bwMode="auto">
              <a:xfrm>
                <a:off x="591" y="898"/>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461" name="Rectangle 74"/>
              <p:cNvSpPr>
                <a:spLocks noChangeArrowheads="1"/>
              </p:cNvSpPr>
              <p:nvPr/>
            </p:nvSpPr>
            <p:spPr bwMode="auto">
              <a:xfrm>
                <a:off x="622" y="898"/>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462" name="Freeform 75"/>
              <p:cNvSpPr>
                <a:spLocks/>
              </p:cNvSpPr>
              <p:nvPr/>
            </p:nvSpPr>
            <p:spPr bwMode="auto">
              <a:xfrm>
                <a:off x="2369" y="1732"/>
                <a:ext cx="28" cy="28"/>
              </a:xfrm>
              <a:custGeom>
                <a:avLst/>
                <a:gdLst>
                  <a:gd name="T0" fmla="*/ 0 w 28"/>
                  <a:gd name="T1" fmla="*/ 0 h 28"/>
                  <a:gd name="T2" fmla="*/ 0 w 28"/>
                  <a:gd name="T3" fmla="*/ 28 h 28"/>
                  <a:gd name="T4" fmla="*/ 28 w 28"/>
                  <a:gd name="T5" fmla="*/ 15 h 28"/>
                  <a:gd name="T6" fmla="*/ 0 w 28"/>
                  <a:gd name="T7" fmla="*/ 0 h 28"/>
                  <a:gd name="T8" fmla="*/ 0 60000 65536"/>
                  <a:gd name="T9" fmla="*/ 0 60000 65536"/>
                  <a:gd name="T10" fmla="*/ 0 60000 65536"/>
                  <a:gd name="T11" fmla="*/ 0 60000 65536"/>
                  <a:gd name="T12" fmla="*/ 0 w 28"/>
                  <a:gd name="T13" fmla="*/ 0 h 28"/>
                  <a:gd name="T14" fmla="*/ 28 w 28"/>
                  <a:gd name="T15" fmla="*/ 28 h 28"/>
                </a:gdLst>
                <a:ahLst/>
                <a:cxnLst>
                  <a:cxn ang="T8">
                    <a:pos x="T0" y="T1"/>
                  </a:cxn>
                  <a:cxn ang="T9">
                    <a:pos x="T2" y="T3"/>
                  </a:cxn>
                  <a:cxn ang="T10">
                    <a:pos x="T4" y="T5"/>
                  </a:cxn>
                  <a:cxn ang="T11">
                    <a:pos x="T6" y="T7"/>
                  </a:cxn>
                </a:cxnLst>
                <a:rect l="T12" t="T13" r="T14" b="T15"/>
                <a:pathLst>
                  <a:path w="28" h="28">
                    <a:moveTo>
                      <a:pt x="0" y="0"/>
                    </a:moveTo>
                    <a:lnTo>
                      <a:pt x="0" y="28"/>
                    </a:lnTo>
                    <a:lnTo>
                      <a:pt x="28"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63" name="Freeform 76"/>
              <p:cNvSpPr>
                <a:spLocks/>
              </p:cNvSpPr>
              <p:nvPr/>
            </p:nvSpPr>
            <p:spPr bwMode="auto">
              <a:xfrm>
                <a:off x="2369" y="1974"/>
                <a:ext cx="28" cy="26"/>
              </a:xfrm>
              <a:custGeom>
                <a:avLst/>
                <a:gdLst>
                  <a:gd name="T0" fmla="*/ 0 w 28"/>
                  <a:gd name="T1" fmla="*/ 0 h 26"/>
                  <a:gd name="T2" fmla="*/ 0 w 28"/>
                  <a:gd name="T3" fmla="*/ 26 h 26"/>
                  <a:gd name="T4" fmla="*/ 28 w 28"/>
                  <a:gd name="T5" fmla="*/ 13 h 26"/>
                  <a:gd name="T6" fmla="*/ 0 w 28"/>
                  <a:gd name="T7" fmla="*/ 0 h 26"/>
                  <a:gd name="T8" fmla="*/ 0 60000 65536"/>
                  <a:gd name="T9" fmla="*/ 0 60000 65536"/>
                  <a:gd name="T10" fmla="*/ 0 60000 65536"/>
                  <a:gd name="T11" fmla="*/ 0 60000 65536"/>
                  <a:gd name="T12" fmla="*/ 0 w 28"/>
                  <a:gd name="T13" fmla="*/ 0 h 26"/>
                  <a:gd name="T14" fmla="*/ 28 w 28"/>
                  <a:gd name="T15" fmla="*/ 26 h 26"/>
                </a:gdLst>
                <a:ahLst/>
                <a:cxnLst>
                  <a:cxn ang="T8">
                    <a:pos x="T0" y="T1"/>
                  </a:cxn>
                  <a:cxn ang="T9">
                    <a:pos x="T2" y="T3"/>
                  </a:cxn>
                  <a:cxn ang="T10">
                    <a:pos x="T4" y="T5"/>
                  </a:cxn>
                  <a:cxn ang="T11">
                    <a:pos x="T6" y="T7"/>
                  </a:cxn>
                </a:cxnLst>
                <a:rect l="T12" t="T13" r="T14" b="T15"/>
                <a:pathLst>
                  <a:path w="28" h="26">
                    <a:moveTo>
                      <a:pt x="0" y="0"/>
                    </a:moveTo>
                    <a:lnTo>
                      <a:pt x="0" y="26"/>
                    </a:lnTo>
                    <a:lnTo>
                      <a:pt x="28"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64" name="Freeform 77"/>
              <p:cNvSpPr>
                <a:spLocks/>
              </p:cNvSpPr>
              <p:nvPr/>
            </p:nvSpPr>
            <p:spPr bwMode="auto">
              <a:xfrm>
                <a:off x="2552" y="1852"/>
                <a:ext cx="26" cy="28"/>
              </a:xfrm>
              <a:custGeom>
                <a:avLst/>
                <a:gdLst>
                  <a:gd name="T0" fmla="*/ 0 w 26"/>
                  <a:gd name="T1" fmla="*/ 0 h 28"/>
                  <a:gd name="T2" fmla="*/ 0 w 26"/>
                  <a:gd name="T3" fmla="*/ 28 h 28"/>
                  <a:gd name="T4" fmla="*/ 26 w 26"/>
                  <a:gd name="T5" fmla="*/ 15 h 28"/>
                  <a:gd name="T6" fmla="*/ 0 w 26"/>
                  <a:gd name="T7" fmla="*/ 2 h 28"/>
                  <a:gd name="T8" fmla="*/ 0 w 26"/>
                  <a:gd name="T9" fmla="*/ 0 h 28"/>
                  <a:gd name="T10" fmla="*/ 0 60000 65536"/>
                  <a:gd name="T11" fmla="*/ 0 60000 65536"/>
                  <a:gd name="T12" fmla="*/ 0 60000 65536"/>
                  <a:gd name="T13" fmla="*/ 0 60000 65536"/>
                  <a:gd name="T14" fmla="*/ 0 60000 65536"/>
                  <a:gd name="T15" fmla="*/ 0 w 26"/>
                  <a:gd name="T16" fmla="*/ 0 h 28"/>
                  <a:gd name="T17" fmla="*/ 26 w 26"/>
                  <a:gd name="T18" fmla="*/ 28 h 28"/>
                </a:gdLst>
                <a:ahLst/>
                <a:cxnLst>
                  <a:cxn ang="T10">
                    <a:pos x="T0" y="T1"/>
                  </a:cxn>
                  <a:cxn ang="T11">
                    <a:pos x="T2" y="T3"/>
                  </a:cxn>
                  <a:cxn ang="T12">
                    <a:pos x="T4" y="T5"/>
                  </a:cxn>
                  <a:cxn ang="T13">
                    <a:pos x="T6" y="T7"/>
                  </a:cxn>
                  <a:cxn ang="T14">
                    <a:pos x="T8" y="T9"/>
                  </a:cxn>
                </a:cxnLst>
                <a:rect l="T15" t="T16" r="T17" b="T18"/>
                <a:pathLst>
                  <a:path w="26" h="28">
                    <a:moveTo>
                      <a:pt x="0" y="0"/>
                    </a:moveTo>
                    <a:lnTo>
                      <a:pt x="0" y="28"/>
                    </a:lnTo>
                    <a:lnTo>
                      <a:pt x="26" y="15"/>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65" name="Line 78"/>
              <p:cNvSpPr>
                <a:spLocks noChangeShapeType="1"/>
              </p:cNvSpPr>
              <p:nvPr/>
            </p:nvSpPr>
            <p:spPr bwMode="auto">
              <a:xfrm flipH="1">
                <a:off x="2502" y="1867"/>
                <a:ext cx="5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6" name="Freeform 79"/>
              <p:cNvSpPr>
                <a:spLocks/>
              </p:cNvSpPr>
              <p:nvPr/>
            </p:nvSpPr>
            <p:spPr bwMode="auto">
              <a:xfrm>
                <a:off x="2552" y="1529"/>
                <a:ext cx="26" cy="28"/>
              </a:xfrm>
              <a:custGeom>
                <a:avLst/>
                <a:gdLst>
                  <a:gd name="T0" fmla="*/ 0 w 26"/>
                  <a:gd name="T1" fmla="*/ 0 h 28"/>
                  <a:gd name="T2" fmla="*/ 0 w 26"/>
                  <a:gd name="T3" fmla="*/ 28 h 28"/>
                  <a:gd name="T4" fmla="*/ 26 w 26"/>
                  <a:gd name="T5" fmla="*/ 15 h 28"/>
                  <a:gd name="T6" fmla="*/ 0 w 26"/>
                  <a:gd name="T7" fmla="*/ 2 h 28"/>
                  <a:gd name="T8" fmla="*/ 0 w 26"/>
                  <a:gd name="T9" fmla="*/ 0 h 28"/>
                  <a:gd name="T10" fmla="*/ 0 60000 65536"/>
                  <a:gd name="T11" fmla="*/ 0 60000 65536"/>
                  <a:gd name="T12" fmla="*/ 0 60000 65536"/>
                  <a:gd name="T13" fmla="*/ 0 60000 65536"/>
                  <a:gd name="T14" fmla="*/ 0 60000 65536"/>
                  <a:gd name="T15" fmla="*/ 0 w 26"/>
                  <a:gd name="T16" fmla="*/ 0 h 28"/>
                  <a:gd name="T17" fmla="*/ 26 w 26"/>
                  <a:gd name="T18" fmla="*/ 28 h 28"/>
                </a:gdLst>
                <a:ahLst/>
                <a:cxnLst>
                  <a:cxn ang="T10">
                    <a:pos x="T0" y="T1"/>
                  </a:cxn>
                  <a:cxn ang="T11">
                    <a:pos x="T2" y="T3"/>
                  </a:cxn>
                  <a:cxn ang="T12">
                    <a:pos x="T4" y="T5"/>
                  </a:cxn>
                  <a:cxn ang="T13">
                    <a:pos x="T6" y="T7"/>
                  </a:cxn>
                  <a:cxn ang="T14">
                    <a:pos x="T8" y="T9"/>
                  </a:cxn>
                </a:cxnLst>
                <a:rect l="T15" t="T16" r="T17" b="T18"/>
                <a:pathLst>
                  <a:path w="26" h="28">
                    <a:moveTo>
                      <a:pt x="0" y="0"/>
                    </a:moveTo>
                    <a:lnTo>
                      <a:pt x="0" y="28"/>
                    </a:lnTo>
                    <a:lnTo>
                      <a:pt x="26" y="15"/>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67" name="Freeform 80"/>
              <p:cNvSpPr>
                <a:spLocks/>
              </p:cNvSpPr>
              <p:nvPr/>
            </p:nvSpPr>
            <p:spPr bwMode="auto">
              <a:xfrm>
                <a:off x="4410" y="1760"/>
                <a:ext cx="29" cy="28"/>
              </a:xfrm>
              <a:custGeom>
                <a:avLst/>
                <a:gdLst>
                  <a:gd name="T0" fmla="*/ 0 w 29"/>
                  <a:gd name="T1" fmla="*/ 0 h 28"/>
                  <a:gd name="T2" fmla="*/ 3 w 29"/>
                  <a:gd name="T3" fmla="*/ 28 h 28"/>
                  <a:gd name="T4" fmla="*/ 29 w 29"/>
                  <a:gd name="T5" fmla="*/ 15 h 28"/>
                  <a:gd name="T6" fmla="*/ 3 w 29"/>
                  <a:gd name="T7" fmla="*/ 2 h 28"/>
                  <a:gd name="T8" fmla="*/ 0 w 29"/>
                  <a:gd name="T9" fmla="*/ 0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0" y="0"/>
                    </a:moveTo>
                    <a:lnTo>
                      <a:pt x="3" y="28"/>
                    </a:lnTo>
                    <a:lnTo>
                      <a:pt x="29" y="15"/>
                    </a:lnTo>
                    <a:lnTo>
                      <a:pt x="3"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68" name="Freeform 81"/>
              <p:cNvSpPr>
                <a:spLocks/>
              </p:cNvSpPr>
              <p:nvPr/>
            </p:nvSpPr>
            <p:spPr bwMode="auto">
              <a:xfrm>
                <a:off x="4410" y="2002"/>
                <a:ext cx="29" cy="28"/>
              </a:xfrm>
              <a:custGeom>
                <a:avLst/>
                <a:gdLst>
                  <a:gd name="T0" fmla="*/ 0 w 29"/>
                  <a:gd name="T1" fmla="*/ 0 h 28"/>
                  <a:gd name="T2" fmla="*/ 3 w 29"/>
                  <a:gd name="T3" fmla="*/ 28 h 28"/>
                  <a:gd name="T4" fmla="*/ 29 w 29"/>
                  <a:gd name="T5" fmla="*/ 13 h 28"/>
                  <a:gd name="T6" fmla="*/ 3 w 29"/>
                  <a:gd name="T7" fmla="*/ 0 h 28"/>
                  <a:gd name="T8" fmla="*/ 0 w 29"/>
                  <a:gd name="T9" fmla="*/ 0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0" y="0"/>
                    </a:moveTo>
                    <a:lnTo>
                      <a:pt x="3" y="28"/>
                    </a:lnTo>
                    <a:lnTo>
                      <a:pt x="29" y="13"/>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69" name="Freeform 82"/>
              <p:cNvSpPr>
                <a:spLocks/>
              </p:cNvSpPr>
              <p:nvPr/>
            </p:nvSpPr>
            <p:spPr bwMode="auto">
              <a:xfrm>
                <a:off x="3438" y="2063"/>
                <a:ext cx="28" cy="29"/>
              </a:xfrm>
              <a:custGeom>
                <a:avLst/>
                <a:gdLst>
                  <a:gd name="T0" fmla="*/ 0 w 28"/>
                  <a:gd name="T1" fmla="*/ 0 h 29"/>
                  <a:gd name="T2" fmla="*/ 0 w 28"/>
                  <a:gd name="T3" fmla="*/ 29 h 29"/>
                  <a:gd name="T4" fmla="*/ 28 w 28"/>
                  <a:gd name="T5" fmla="*/ 13 h 29"/>
                  <a:gd name="T6" fmla="*/ 0 w 28"/>
                  <a:gd name="T7" fmla="*/ 0 h 29"/>
                  <a:gd name="T8" fmla="*/ 0 60000 65536"/>
                  <a:gd name="T9" fmla="*/ 0 60000 65536"/>
                  <a:gd name="T10" fmla="*/ 0 60000 65536"/>
                  <a:gd name="T11" fmla="*/ 0 60000 65536"/>
                  <a:gd name="T12" fmla="*/ 0 w 28"/>
                  <a:gd name="T13" fmla="*/ 0 h 29"/>
                  <a:gd name="T14" fmla="*/ 28 w 28"/>
                  <a:gd name="T15" fmla="*/ 29 h 29"/>
                </a:gdLst>
                <a:ahLst/>
                <a:cxnLst>
                  <a:cxn ang="T8">
                    <a:pos x="T0" y="T1"/>
                  </a:cxn>
                  <a:cxn ang="T9">
                    <a:pos x="T2" y="T3"/>
                  </a:cxn>
                  <a:cxn ang="T10">
                    <a:pos x="T4" y="T5"/>
                  </a:cxn>
                  <a:cxn ang="T11">
                    <a:pos x="T6" y="T7"/>
                  </a:cxn>
                </a:cxnLst>
                <a:rect l="T12" t="T13" r="T14" b="T15"/>
                <a:pathLst>
                  <a:path w="28" h="29">
                    <a:moveTo>
                      <a:pt x="0" y="0"/>
                    </a:moveTo>
                    <a:lnTo>
                      <a:pt x="0" y="29"/>
                    </a:lnTo>
                    <a:lnTo>
                      <a:pt x="28"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70" name="Freeform 83"/>
              <p:cNvSpPr>
                <a:spLocks/>
              </p:cNvSpPr>
              <p:nvPr/>
            </p:nvSpPr>
            <p:spPr bwMode="auto">
              <a:xfrm>
                <a:off x="2508" y="2120"/>
                <a:ext cx="201" cy="430"/>
              </a:xfrm>
              <a:custGeom>
                <a:avLst/>
                <a:gdLst>
                  <a:gd name="T0" fmla="*/ 101 w 201"/>
                  <a:gd name="T1" fmla="*/ 427 h 430"/>
                  <a:gd name="T2" fmla="*/ 118 w 201"/>
                  <a:gd name="T3" fmla="*/ 427 h 430"/>
                  <a:gd name="T4" fmla="*/ 133 w 201"/>
                  <a:gd name="T5" fmla="*/ 419 h 430"/>
                  <a:gd name="T6" fmla="*/ 147 w 201"/>
                  <a:gd name="T7" fmla="*/ 406 h 430"/>
                  <a:gd name="T8" fmla="*/ 160 w 201"/>
                  <a:gd name="T9" fmla="*/ 388 h 430"/>
                  <a:gd name="T10" fmla="*/ 173 w 201"/>
                  <a:gd name="T11" fmla="*/ 366 h 430"/>
                  <a:gd name="T12" fmla="*/ 181 w 201"/>
                  <a:gd name="T13" fmla="*/ 342 h 430"/>
                  <a:gd name="T14" fmla="*/ 190 w 201"/>
                  <a:gd name="T15" fmla="*/ 314 h 430"/>
                  <a:gd name="T16" fmla="*/ 197 w 201"/>
                  <a:gd name="T17" fmla="*/ 283 h 430"/>
                  <a:gd name="T18" fmla="*/ 201 w 201"/>
                  <a:gd name="T19" fmla="*/ 249 h 430"/>
                  <a:gd name="T20" fmla="*/ 201 w 201"/>
                  <a:gd name="T21" fmla="*/ 216 h 430"/>
                  <a:gd name="T22" fmla="*/ 201 w 201"/>
                  <a:gd name="T23" fmla="*/ 181 h 430"/>
                  <a:gd name="T24" fmla="*/ 197 w 201"/>
                  <a:gd name="T25" fmla="*/ 146 h 430"/>
                  <a:gd name="T26" fmla="*/ 190 w 201"/>
                  <a:gd name="T27" fmla="*/ 116 h 430"/>
                  <a:gd name="T28" fmla="*/ 181 w 201"/>
                  <a:gd name="T29" fmla="*/ 89 h 430"/>
                  <a:gd name="T30" fmla="*/ 173 w 201"/>
                  <a:gd name="T31" fmla="*/ 63 h 430"/>
                  <a:gd name="T32" fmla="*/ 160 w 201"/>
                  <a:gd name="T33" fmla="*/ 41 h 430"/>
                  <a:gd name="T34" fmla="*/ 147 w 201"/>
                  <a:gd name="T35" fmla="*/ 24 h 430"/>
                  <a:gd name="T36" fmla="*/ 133 w 201"/>
                  <a:gd name="T37" fmla="*/ 11 h 430"/>
                  <a:gd name="T38" fmla="*/ 118 w 201"/>
                  <a:gd name="T39" fmla="*/ 4 h 430"/>
                  <a:gd name="T40" fmla="*/ 101 w 201"/>
                  <a:gd name="T41" fmla="*/ 0 h 430"/>
                  <a:gd name="T42" fmla="*/ 83 w 201"/>
                  <a:gd name="T43" fmla="*/ 4 h 430"/>
                  <a:gd name="T44" fmla="*/ 68 w 201"/>
                  <a:gd name="T45" fmla="*/ 11 h 430"/>
                  <a:gd name="T46" fmla="*/ 55 w 201"/>
                  <a:gd name="T47" fmla="*/ 24 h 430"/>
                  <a:gd name="T48" fmla="*/ 42 w 201"/>
                  <a:gd name="T49" fmla="*/ 41 h 430"/>
                  <a:gd name="T50" fmla="*/ 29 w 201"/>
                  <a:gd name="T51" fmla="*/ 63 h 430"/>
                  <a:gd name="T52" fmla="*/ 20 w 201"/>
                  <a:gd name="T53" fmla="*/ 89 h 430"/>
                  <a:gd name="T54" fmla="*/ 11 w 201"/>
                  <a:gd name="T55" fmla="*/ 116 h 430"/>
                  <a:gd name="T56" fmla="*/ 5 w 201"/>
                  <a:gd name="T57" fmla="*/ 146 h 430"/>
                  <a:gd name="T58" fmla="*/ 0 w 201"/>
                  <a:gd name="T59" fmla="*/ 181 h 430"/>
                  <a:gd name="T60" fmla="*/ 0 w 201"/>
                  <a:gd name="T61" fmla="*/ 216 h 430"/>
                  <a:gd name="T62" fmla="*/ 0 w 201"/>
                  <a:gd name="T63" fmla="*/ 251 h 430"/>
                  <a:gd name="T64" fmla="*/ 5 w 201"/>
                  <a:gd name="T65" fmla="*/ 283 h 430"/>
                  <a:gd name="T66" fmla="*/ 11 w 201"/>
                  <a:gd name="T67" fmla="*/ 314 h 430"/>
                  <a:gd name="T68" fmla="*/ 20 w 201"/>
                  <a:gd name="T69" fmla="*/ 342 h 430"/>
                  <a:gd name="T70" fmla="*/ 29 w 201"/>
                  <a:gd name="T71" fmla="*/ 366 h 430"/>
                  <a:gd name="T72" fmla="*/ 42 w 201"/>
                  <a:gd name="T73" fmla="*/ 388 h 430"/>
                  <a:gd name="T74" fmla="*/ 55 w 201"/>
                  <a:gd name="T75" fmla="*/ 406 h 430"/>
                  <a:gd name="T76" fmla="*/ 68 w 201"/>
                  <a:gd name="T77" fmla="*/ 419 h 430"/>
                  <a:gd name="T78" fmla="*/ 85 w 201"/>
                  <a:gd name="T79" fmla="*/ 427 h 430"/>
                  <a:gd name="T80" fmla="*/ 101 w 201"/>
                  <a:gd name="T81" fmla="*/ 430 h 430"/>
                  <a:gd name="T82" fmla="*/ 101 w 201"/>
                  <a:gd name="T83" fmla="*/ 427 h 4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1"/>
                  <a:gd name="T127" fmla="*/ 0 h 430"/>
                  <a:gd name="T128" fmla="*/ 201 w 201"/>
                  <a:gd name="T129" fmla="*/ 430 h 43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1" h="430">
                    <a:moveTo>
                      <a:pt x="101" y="427"/>
                    </a:moveTo>
                    <a:lnTo>
                      <a:pt x="118" y="427"/>
                    </a:lnTo>
                    <a:lnTo>
                      <a:pt x="133" y="419"/>
                    </a:lnTo>
                    <a:lnTo>
                      <a:pt x="147" y="406"/>
                    </a:lnTo>
                    <a:lnTo>
                      <a:pt x="160" y="388"/>
                    </a:lnTo>
                    <a:lnTo>
                      <a:pt x="173" y="366"/>
                    </a:lnTo>
                    <a:lnTo>
                      <a:pt x="181" y="342"/>
                    </a:lnTo>
                    <a:lnTo>
                      <a:pt x="190" y="314"/>
                    </a:lnTo>
                    <a:lnTo>
                      <a:pt x="197" y="283"/>
                    </a:lnTo>
                    <a:lnTo>
                      <a:pt x="201" y="249"/>
                    </a:lnTo>
                    <a:lnTo>
                      <a:pt x="201" y="216"/>
                    </a:lnTo>
                    <a:lnTo>
                      <a:pt x="201" y="181"/>
                    </a:lnTo>
                    <a:lnTo>
                      <a:pt x="197" y="146"/>
                    </a:lnTo>
                    <a:lnTo>
                      <a:pt x="190" y="116"/>
                    </a:lnTo>
                    <a:lnTo>
                      <a:pt x="181" y="89"/>
                    </a:lnTo>
                    <a:lnTo>
                      <a:pt x="173" y="63"/>
                    </a:lnTo>
                    <a:lnTo>
                      <a:pt x="160" y="41"/>
                    </a:lnTo>
                    <a:lnTo>
                      <a:pt x="147" y="24"/>
                    </a:lnTo>
                    <a:lnTo>
                      <a:pt x="133" y="11"/>
                    </a:lnTo>
                    <a:lnTo>
                      <a:pt x="118" y="4"/>
                    </a:lnTo>
                    <a:lnTo>
                      <a:pt x="101" y="0"/>
                    </a:lnTo>
                    <a:lnTo>
                      <a:pt x="83" y="4"/>
                    </a:lnTo>
                    <a:lnTo>
                      <a:pt x="68" y="11"/>
                    </a:lnTo>
                    <a:lnTo>
                      <a:pt x="55" y="24"/>
                    </a:lnTo>
                    <a:lnTo>
                      <a:pt x="42" y="41"/>
                    </a:lnTo>
                    <a:lnTo>
                      <a:pt x="29" y="63"/>
                    </a:lnTo>
                    <a:lnTo>
                      <a:pt x="20" y="89"/>
                    </a:lnTo>
                    <a:lnTo>
                      <a:pt x="11" y="116"/>
                    </a:lnTo>
                    <a:lnTo>
                      <a:pt x="5" y="146"/>
                    </a:lnTo>
                    <a:lnTo>
                      <a:pt x="0" y="181"/>
                    </a:lnTo>
                    <a:lnTo>
                      <a:pt x="0" y="216"/>
                    </a:lnTo>
                    <a:lnTo>
                      <a:pt x="0" y="251"/>
                    </a:lnTo>
                    <a:lnTo>
                      <a:pt x="5" y="283"/>
                    </a:lnTo>
                    <a:lnTo>
                      <a:pt x="11" y="314"/>
                    </a:lnTo>
                    <a:lnTo>
                      <a:pt x="20" y="342"/>
                    </a:lnTo>
                    <a:lnTo>
                      <a:pt x="29" y="366"/>
                    </a:lnTo>
                    <a:lnTo>
                      <a:pt x="42" y="388"/>
                    </a:lnTo>
                    <a:lnTo>
                      <a:pt x="55" y="406"/>
                    </a:lnTo>
                    <a:lnTo>
                      <a:pt x="68" y="419"/>
                    </a:lnTo>
                    <a:lnTo>
                      <a:pt x="85" y="427"/>
                    </a:lnTo>
                    <a:lnTo>
                      <a:pt x="101" y="430"/>
                    </a:lnTo>
                    <a:lnTo>
                      <a:pt x="101" y="4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71" name="Freeform 84"/>
              <p:cNvSpPr>
                <a:spLocks/>
              </p:cNvSpPr>
              <p:nvPr/>
            </p:nvSpPr>
            <p:spPr bwMode="auto">
              <a:xfrm>
                <a:off x="2508" y="2120"/>
                <a:ext cx="201" cy="430"/>
              </a:xfrm>
              <a:custGeom>
                <a:avLst/>
                <a:gdLst>
                  <a:gd name="T0" fmla="*/ 101 w 201"/>
                  <a:gd name="T1" fmla="*/ 427 h 430"/>
                  <a:gd name="T2" fmla="*/ 118 w 201"/>
                  <a:gd name="T3" fmla="*/ 427 h 430"/>
                  <a:gd name="T4" fmla="*/ 133 w 201"/>
                  <a:gd name="T5" fmla="*/ 419 h 430"/>
                  <a:gd name="T6" fmla="*/ 147 w 201"/>
                  <a:gd name="T7" fmla="*/ 406 h 430"/>
                  <a:gd name="T8" fmla="*/ 160 w 201"/>
                  <a:gd name="T9" fmla="*/ 388 h 430"/>
                  <a:gd name="T10" fmla="*/ 173 w 201"/>
                  <a:gd name="T11" fmla="*/ 366 h 430"/>
                  <a:gd name="T12" fmla="*/ 181 w 201"/>
                  <a:gd name="T13" fmla="*/ 342 h 430"/>
                  <a:gd name="T14" fmla="*/ 190 w 201"/>
                  <a:gd name="T15" fmla="*/ 314 h 430"/>
                  <a:gd name="T16" fmla="*/ 197 w 201"/>
                  <a:gd name="T17" fmla="*/ 283 h 430"/>
                  <a:gd name="T18" fmla="*/ 201 w 201"/>
                  <a:gd name="T19" fmla="*/ 249 h 430"/>
                  <a:gd name="T20" fmla="*/ 201 w 201"/>
                  <a:gd name="T21" fmla="*/ 216 h 430"/>
                  <a:gd name="T22" fmla="*/ 201 w 201"/>
                  <a:gd name="T23" fmla="*/ 181 h 430"/>
                  <a:gd name="T24" fmla="*/ 197 w 201"/>
                  <a:gd name="T25" fmla="*/ 146 h 430"/>
                  <a:gd name="T26" fmla="*/ 190 w 201"/>
                  <a:gd name="T27" fmla="*/ 116 h 430"/>
                  <a:gd name="T28" fmla="*/ 181 w 201"/>
                  <a:gd name="T29" fmla="*/ 89 h 430"/>
                  <a:gd name="T30" fmla="*/ 173 w 201"/>
                  <a:gd name="T31" fmla="*/ 63 h 430"/>
                  <a:gd name="T32" fmla="*/ 160 w 201"/>
                  <a:gd name="T33" fmla="*/ 41 h 430"/>
                  <a:gd name="T34" fmla="*/ 147 w 201"/>
                  <a:gd name="T35" fmla="*/ 24 h 430"/>
                  <a:gd name="T36" fmla="*/ 133 w 201"/>
                  <a:gd name="T37" fmla="*/ 11 h 430"/>
                  <a:gd name="T38" fmla="*/ 118 w 201"/>
                  <a:gd name="T39" fmla="*/ 4 h 430"/>
                  <a:gd name="T40" fmla="*/ 101 w 201"/>
                  <a:gd name="T41" fmla="*/ 0 h 430"/>
                  <a:gd name="T42" fmla="*/ 83 w 201"/>
                  <a:gd name="T43" fmla="*/ 4 h 430"/>
                  <a:gd name="T44" fmla="*/ 68 w 201"/>
                  <a:gd name="T45" fmla="*/ 11 h 430"/>
                  <a:gd name="T46" fmla="*/ 55 w 201"/>
                  <a:gd name="T47" fmla="*/ 24 h 430"/>
                  <a:gd name="T48" fmla="*/ 42 w 201"/>
                  <a:gd name="T49" fmla="*/ 41 h 430"/>
                  <a:gd name="T50" fmla="*/ 29 w 201"/>
                  <a:gd name="T51" fmla="*/ 63 h 430"/>
                  <a:gd name="T52" fmla="*/ 20 w 201"/>
                  <a:gd name="T53" fmla="*/ 89 h 430"/>
                  <a:gd name="T54" fmla="*/ 11 w 201"/>
                  <a:gd name="T55" fmla="*/ 116 h 430"/>
                  <a:gd name="T56" fmla="*/ 5 w 201"/>
                  <a:gd name="T57" fmla="*/ 146 h 430"/>
                  <a:gd name="T58" fmla="*/ 0 w 201"/>
                  <a:gd name="T59" fmla="*/ 181 h 430"/>
                  <a:gd name="T60" fmla="*/ 0 w 201"/>
                  <a:gd name="T61" fmla="*/ 216 h 430"/>
                  <a:gd name="T62" fmla="*/ 0 w 201"/>
                  <a:gd name="T63" fmla="*/ 251 h 430"/>
                  <a:gd name="T64" fmla="*/ 5 w 201"/>
                  <a:gd name="T65" fmla="*/ 283 h 430"/>
                  <a:gd name="T66" fmla="*/ 11 w 201"/>
                  <a:gd name="T67" fmla="*/ 314 h 430"/>
                  <a:gd name="T68" fmla="*/ 20 w 201"/>
                  <a:gd name="T69" fmla="*/ 342 h 430"/>
                  <a:gd name="T70" fmla="*/ 29 w 201"/>
                  <a:gd name="T71" fmla="*/ 366 h 430"/>
                  <a:gd name="T72" fmla="*/ 42 w 201"/>
                  <a:gd name="T73" fmla="*/ 388 h 430"/>
                  <a:gd name="T74" fmla="*/ 55 w 201"/>
                  <a:gd name="T75" fmla="*/ 406 h 430"/>
                  <a:gd name="T76" fmla="*/ 68 w 201"/>
                  <a:gd name="T77" fmla="*/ 419 h 430"/>
                  <a:gd name="T78" fmla="*/ 85 w 201"/>
                  <a:gd name="T79" fmla="*/ 427 h 430"/>
                  <a:gd name="T80" fmla="*/ 101 w 201"/>
                  <a:gd name="T81" fmla="*/ 430 h 4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01"/>
                  <a:gd name="T124" fmla="*/ 0 h 430"/>
                  <a:gd name="T125" fmla="*/ 201 w 201"/>
                  <a:gd name="T126" fmla="*/ 430 h 4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01" h="430">
                    <a:moveTo>
                      <a:pt x="101" y="427"/>
                    </a:moveTo>
                    <a:lnTo>
                      <a:pt x="118" y="427"/>
                    </a:lnTo>
                    <a:lnTo>
                      <a:pt x="133" y="419"/>
                    </a:lnTo>
                    <a:lnTo>
                      <a:pt x="147" y="406"/>
                    </a:lnTo>
                    <a:lnTo>
                      <a:pt x="160" y="388"/>
                    </a:lnTo>
                    <a:lnTo>
                      <a:pt x="173" y="366"/>
                    </a:lnTo>
                    <a:lnTo>
                      <a:pt x="181" y="342"/>
                    </a:lnTo>
                    <a:lnTo>
                      <a:pt x="190" y="314"/>
                    </a:lnTo>
                    <a:lnTo>
                      <a:pt x="197" y="283"/>
                    </a:lnTo>
                    <a:lnTo>
                      <a:pt x="201" y="249"/>
                    </a:lnTo>
                    <a:lnTo>
                      <a:pt x="201" y="216"/>
                    </a:lnTo>
                    <a:lnTo>
                      <a:pt x="201" y="181"/>
                    </a:lnTo>
                    <a:lnTo>
                      <a:pt x="197" y="146"/>
                    </a:lnTo>
                    <a:lnTo>
                      <a:pt x="190" y="116"/>
                    </a:lnTo>
                    <a:lnTo>
                      <a:pt x="181" y="89"/>
                    </a:lnTo>
                    <a:lnTo>
                      <a:pt x="173" y="63"/>
                    </a:lnTo>
                    <a:lnTo>
                      <a:pt x="160" y="41"/>
                    </a:lnTo>
                    <a:lnTo>
                      <a:pt x="147" y="24"/>
                    </a:lnTo>
                    <a:lnTo>
                      <a:pt x="133" y="11"/>
                    </a:lnTo>
                    <a:lnTo>
                      <a:pt x="118" y="4"/>
                    </a:lnTo>
                    <a:lnTo>
                      <a:pt x="101" y="0"/>
                    </a:lnTo>
                    <a:lnTo>
                      <a:pt x="83" y="4"/>
                    </a:lnTo>
                    <a:lnTo>
                      <a:pt x="68" y="11"/>
                    </a:lnTo>
                    <a:lnTo>
                      <a:pt x="55" y="24"/>
                    </a:lnTo>
                    <a:lnTo>
                      <a:pt x="42" y="41"/>
                    </a:lnTo>
                    <a:lnTo>
                      <a:pt x="29" y="63"/>
                    </a:lnTo>
                    <a:lnTo>
                      <a:pt x="20" y="89"/>
                    </a:lnTo>
                    <a:lnTo>
                      <a:pt x="11" y="116"/>
                    </a:lnTo>
                    <a:lnTo>
                      <a:pt x="5" y="146"/>
                    </a:lnTo>
                    <a:lnTo>
                      <a:pt x="0" y="181"/>
                    </a:lnTo>
                    <a:lnTo>
                      <a:pt x="0" y="216"/>
                    </a:lnTo>
                    <a:lnTo>
                      <a:pt x="0" y="251"/>
                    </a:lnTo>
                    <a:lnTo>
                      <a:pt x="5" y="283"/>
                    </a:lnTo>
                    <a:lnTo>
                      <a:pt x="11" y="314"/>
                    </a:lnTo>
                    <a:lnTo>
                      <a:pt x="20" y="342"/>
                    </a:lnTo>
                    <a:lnTo>
                      <a:pt x="29" y="366"/>
                    </a:lnTo>
                    <a:lnTo>
                      <a:pt x="42" y="388"/>
                    </a:lnTo>
                    <a:lnTo>
                      <a:pt x="55" y="406"/>
                    </a:lnTo>
                    <a:lnTo>
                      <a:pt x="68" y="419"/>
                    </a:lnTo>
                    <a:lnTo>
                      <a:pt x="85" y="427"/>
                    </a:lnTo>
                    <a:lnTo>
                      <a:pt x="101" y="430"/>
                    </a:lnTo>
                  </a:path>
                </a:pathLst>
              </a:custGeom>
              <a:noFill/>
              <a:ln w="1111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72" name="Rectangle 85"/>
              <p:cNvSpPr>
                <a:spLocks noChangeArrowheads="1"/>
              </p:cNvSpPr>
              <p:nvPr/>
            </p:nvSpPr>
            <p:spPr bwMode="auto">
              <a:xfrm>
                <a:off x="1307" y="2458"/>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473" name="Rectangle 86"/>
              <p:cNvSpPr>
                <a:spLocks noChangeArrowheads="1"/>
              </p:cNvSpPr>
              <p:nvPr/>
            </p:nvSpPr>
            <p:spPr bwMode="auto">
              <a:xfrm>
                <a:off x="1322" y="245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474" name="Rectangle 87"/>
              <p:cNvSpPr>
                <a:spLocks noChangeArrowheads="1"/>
              </p:cNvSpPr>
              <p:nvPr/>
            </p:nvSpPr>
            <p:spPr bwMode="auto">
              <a:xfrm>
                <a:off x="1352" y="2458"/>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475" name="Rectangle 88"/>
              <p:cNvSpPr>
                <a:spLocks noChangeArrowheads="1"/>
              </p:cNvSpPr>
              <p:nvPr/>
            </p:nvSpPr>
            <p:spPr bwMode="auto">
              <a:xfrm>
                <a:off x="1379" y="2458"/>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476" name="Rectangle 89"/>
              <p:cNvSpPr>
                <a:spLocks noChangeArrowheads="1"/>
              </p:cNvSpPr>
              <p:nvPr/>
            </p:nvSpPr>
            <p:spPr bwMode="auto">
              <a:xfrm>
                <a:off x="1394" y="2458"/>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477" name="Rectangle 90"/>
              <p:cNvSpPr>
                <a:spLocks noChangeArrowheads="1"/>
              </p:cNvSpPr>
              <p:nvPr/>
            </p:nvSpPr>
            <p:spPr bwMode="auto">
              <a:xfrm>
                <a:off x="1411" y="245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478" name="Rectangle 91"/>
              <p:cNvSpPr>
                <a:spLocks noChangeArrowheads="1"/>
              </p:cNvSpPr>
              <p:nvPr/>
            </p:nvSpPr>
            <p:spPr bwMode="auto">
              <a:xfrm>
                <a:off x="1442" y="2458"/>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c</a:t>
                </a:r>
                <a:endParaRPr lang="en-US" altLang="zh-CN"/>
              </a:p>
            </p:txBody>
          </p:sp>
          <p:sp>
            <p:nvSpPr>
              <p:cNvPr id="479" name="Rectangle 92"/>
              <p:cNvSpPr>
                <a:spLocks noChangeArrowheads="1"/>
              </p:cNvSpPr>
              <p:nvPr/>
            </p:nvSpPr>
            <p:spPr bwMode="auto">
              <a:xfrm>
                <a:off x="1468" y="2458"/>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480" name="Rectangle 93"/>
              <p:cNvSpPr>
                <a:spLocks noChangeArrowheads="1"/>
              </p:cNvSpPr>
              <p:nvPr/>
            </p:nvSpPr>
            <p:spPr bwMode="auto">
              <a:xfrm>
                <a:off x="1483" y="2458"/>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481" name="Rectangle 94"/>
              <p:cNvSpPr>
                <a:spLocks noChangeArrowheads="1"/>
              </p:cNvSpPr>
              <p:nvPr/>
            </p:nvSpPr>
            <p:spPr bwMode="auto">
              <a:xfrm>
                <a:off x="1494" y="245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o</a:t>
                </a:r>
                <a:endParaRPr lang="en-US" altLang="zh-CN"/>
              </a:p>
            </p:txBody>
          </p:sp>
          <p:sp>
            <p:nvSpPr>
              <p:cNvPr id="482" name="Rectangle 95"/>
              <p:cNvSpPr>
                <a:spLocks noChangeArrowheads="1"/>
              </p:cNvSpPr>
              <p:nvPr/>
            </p:nvSpPr>
            <p:spPr bwMode="auto">
              <a:xfrm>
                <a:off x="1525" y="245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483" name="Rectangle 96"/>
              <p:cNvSpPr>
                <a:spLocks noChangeArrowheads="1"/>
              </p:cNvSpPr>
              <p:nvPr/>
            </p:nvSpPr>
            <p:spPr bwMode="auto">
              <a:xfrm>
                <a:off x="1555" y="2458"/>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84" name="Rectangle 97"/>
              <p:cNvSpPr>
                <a:spLocks noChangeArrowheads="1"/>
              </p:cNvSpPr>
              <p:nvPr/>
            </p:nvSpPr>
            <p:spPr bwMode="auto">
              <a:xfrm>
                <a:off x="1307" y="2513"/>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485" name="Rectangle 98"/>
              <p:cNvSpPr>
                <a:spLocks noChangeArrowheads="1"/>
              </p:cNvSpPr>
              <p:nvPr/>
            </p:nvSpPr>
            <p:spPr bwMode="auto">
              <a:xfrm>
                <a:off x="1322" y="251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2</a:t>
                </a:r>
                <a:endParaRPr lang="en-US" altLang="zh-CN"/>
              </a:p>
            </p:txBody>
          </p:sp>
          <p:sp>
            <p:nvSpPr>
              <p:cNvPr id="486" name="Rectangle 99"/>
              <p:cNvSpPr>
                <a:spLocks noChangeArrowheads="1"/>
              </p:cNvSpPr>
              <p:nvPr/>
            </p:nvSpPr>
            <p:spPr bwMode="auto">
              <a:xfrm>
                <a:off x="1352" y="251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0</a:t>
                </a:r>
                <a:endParaRPr lang="en-US" altLang="zh-CN"/>
              </a:p>
            </p:txBody>
          </p:sp>
          <p:sp>
            <p:nvSpPr>
              <p:cNvPr id="487" name="Rectangle 100"/>
              <p:cNvSpPr>
                <a:spLocks noChangeArrowheads="1"/>
              </p:cNvSpPr>
              <p:nvPr/>
            </p:nvSpPr>
            <p:spPr bwMode="auto">
              <a:xfrm>
                <a:off x="1381" y="251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488" name="Rectangle 101"/>
              <p:cNvSpPr>
                <a:spLocks noChangeArrowheads="1"/>
              </p:cNvSpPr>
              <p:nvPr/>
            </p:nvSpPr>
            <p:spPr bwMode="auto">
              <a:xfrm>
                <a:off x="1422" y="251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489" name="Rectangle 102"/>
              <p:cNvSpPr>
                <a:spLocks noChangeArrowheads="1"/>
              </p:cNvSpPr>
              <p:nvPr/>
            </p:nvSpPr>
            <p:spPr bwMode="auto">
              <a:xfrm>
                <a:off x="1453" y="251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6</a:t>
                </a:r>
                <a:endParaRPr lang="en-US" altLang="zh-CN"/>
              </a:p>
            </p:txBody>
          </p:sp>
          <p:sp>
            <p:nvSpPr>
              <p:cNvPr id="490" name="Rectangle 103"/>
              <p:cNvSpPr>
                <a:spLocks noChangeArrowheads="1"/>
              </p:cNvSpPr>
              <p:nvPr/>
            </p:nvSpPr>
            <p:spPr bwMode="auto">
              <a:xfrm>
                <a:off x="1481" y="2513"/>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491" name="Line 104"/>
              <p:cNvSpPr>
                <a:spLocks noChangeShapeType="1"/>
              </p:cNvSpPr>
              <p:nvPr/>
            </p:nvSpPr>
            <p:spPr bwMode="auto">
              <a:xfrm>
                <a:off x="2199" y="2334"/>
                <a:ext cx="288"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 name="Rectangle 105"/>
              <p:cNvSpPr>
                <a:spLocks noChangeArrowheads="1"/>
              </p:cNvSpPr>
              <p:nvPr/>
            </p:nvSpPr>
            <p:spPr bwMode="auto">
              <a:xfrm rot="-5400000">
                <a:off x="4413" y="1597"/>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M</a:t>
                </a:r>
                <a:endParaRPr lang="en-US" altLang="zh-CN"/>
              </a:p>
            </p:txBody>
          </p:sp>
          <p:sp>
            <p:nvSpPr>
              <p:cNvPr id="493" name="Rectangle 106"/>
              <p:cNvSpPr>
                <a:spLocks noChangeArrowheads="1"/>
              </p:cNvSpPr>
              <p:nvPr/>
            </p:nvSpPr>
            <p:spPr bwMode="auto">
              <a:xfrm rot="-5400000">
                <a:off x="4420" y="156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494" name="Rectangle 107"/>
              <p:cNvSpPr>
                <a:spLocks noChangeArrowheads="1"/>
              </p:cNvSpPr>
              <p:nvPr/>
            </p:nvSpPr>
            <p:spPr bwMode="auto">
              <a:xfrm rot="-5400000">
                <a:off x="4412" y="1522"/>
                <a:ext cx="7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m</a:t>
                </a:r>
                <a:endParaRPr lang="en-US" altLang="zh-CN"/>
              </a:p>
            </p:txBody>
          </p:sp>
          <p:sp>
            <p:nvSpPr>
              <p:cNvPr id="495" name="Rectangle 108"/>
              <p:cNvSpPr>
                <a:spLocks noChangeArrowheads="1"/>
              </p:cNvSpPr>
              <p:nvPr/>
            </p:nvSpPr>
            <p:spPr bwMode="auto">
              <a:xfrm rot="-5400000">
                <a:off x="4428" y="1491"/>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t</a:t>
                </a:r>
                <a:endParaRPr lang="en-US" altLang="zh-CN"/>
              </a:p>
            </p:txBody>
          </p:sp>
          <p:sp>
            <p:nvSpPr>
              <p:cNvPr id="496" name="Rectangle 109"/>
              <p:cNvSpPr>
                <a:spLocks noChangeArrowheads="1"/>
              </p:cNvSpPr>
              <p:nvPr/>
            </p:nvSpPr>
            <p:spPr bwMode="auto">
              <a:xfrm rot="-5400000">
                <a:off x="4420" y="147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o</a:t>
                </a:r>
                <a:endParaRPr lang="en-US" altLang="zh-CN"/>
              </a:p>
            </p:txBody>
          </p:sp>
          <p:sp>
            <p:nvSpPr>
              <p:cNvPr id="497" name="Rectangle 110"/>
              <p:cNvSpPr>
                <a:spLocks noChangeArrowheads="1"/>
              </p:cNvSpPr>
              <p:nvPr/>
            </p:nvSpPr>
            <p:spPr bwMode="auto">
              <a:xfrm rot="-5400000">
                <a:off x="4415" y="1435"/>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498" name="Rectangle 111"/>
              <p:cNvSpPr>
                <a:spLocks noChangeArrowheads="1"/>
              </p:cNvSpPr>
              <p:nvPr/>
            </p:nvSpPr>
            <p:spPr bwMode="auto">
              <a:xfrm rot="-5400000">
                <a:off x="4420" y="140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499" name="Rectangle 112"/>
              <p:cNvSpPr>
                <a:spLocks noChangeArrowheads="1"/>
              </p:cNvSpPr>
              <p:nvPr/>
            </p:nvSpPr>
            <p:spPr bwMode="auto">
              <a:xfrm rot="-5400000">
                <a:off x="4419" y="1369"/>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g</a:t>
                </a:r>
                <a:endParaRPr lang="en-US" altLang="zh-CN"/>
              </a:p>
            </p:txBody>
          </p:sp>
          <p:sp>
            <p:nvSpPr>
              <p:cNvPr id="500" name="Rectangle 113"/>
              <p:cNvSpPr>
                <a:spLocks noChangeArrowheads="1"/>
              </p:cNvSpPr>
              <p:nvPr/>
            </p:nvSpPr>
            <p:spPr bwMode="auto">
              <a:xfrm>
                <a:off x="2635" y="2572"/>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A</a:t>
                </a:r>
                <a:endParaRPr lang="en-US" altLang="zh-CN"/>
              </a:p>
            </p:txBody>
          </p:sp>
          <p:sp>
            <p:nvSpPr>
              <p:cNvPr id="501" name="Rectangle 114"/>
              <p:cNvSpPr>
                <a:spLocks noChangeArrowheads="1"/>
              </p:cNvSpPr>
              <p:nvPr/>
            </p:nvSpPr>
            <p:spPr bwMode="auto">
              <a:xfrm>
                <a:off x="2670" y="257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L</a:t>
                </a:r>
                <a:endParaRPr lang="en-US" altLang="zh-CN"/>
              </a:p>
            </p:txBody>
          </p:sp>
          <p:sp>
            <p:nvSpPr>
              <p:cNvPr id="502" name="Rectangle 115"/>
              <p:cNvSpPr>
                <a:spLocks noChangeArrowheads="1"/>
              </p:cNvSpPr>
              <p:nvPr/>
            </p:nvSpPr>
            <p:spPr bwMode="auto">
              <a:xfrm>
                <a:off x="2700" y="2572"/>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U</a:t>
                </a:r>
                <a:endParaRPr lang="en-US" altLang="zh-CN"/>
              </a:p>
            </p:txBody>
          </p:sp>
          <p:sp>
            <p:nvSpPr>
              <p:cNvPr id="503" name="Rectangle 116"/>
              <p:cNvSpPr>
                <a:spLocks noChangeArrowheads="1"/>
              </p:cNvSpPr>
              <p:nvPr/>
            </p:nvSpPr>
            <p:spPr bwMode="auto">
              <a:xfrm>
                <a:off x="2740" y="2572"/>
                <a:ext cx="68"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O</a:t>
                </a:r>
                <a:endParaRPr lang="en-US" altLang="zh-CN"/>
              </a:p>
            </p:txBody>
          </p:sp>
          <p:sp>
            <p:nvSpPr>
              <p:cNvPr id="504" name="Rectangle 117"/>
              <p:cNvSpPr>
                <a:spLocks noChangeArrowheads="1"/>
              </p:cNvSpPr>
              <p:nvPr/>
            </p:nvSpPr>
            <p:spPr bwMode="auto">
              <a:xfrm>
                <a:off x="2781" y="2572"/>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p</a:t>
                </a:r>
                <a:endParaRPr lang="en-US" altLang="zh-CN"/>
              </a:p>
            </p:txBody>
          </p:sp>
          <p:sp>
            <p:nvSpPr>
              <p:cNvPr id="505" name="Rectangle 118"/>
              <p:cNvSpPr>
                <a:spLocks noChangeArrowheads="1"/>
              </p:cNvSpPr>
              <p:nvPr/>
            </p:nvSpPr>
            <p:spPr bwMode="auto">
              <a:xfrm>
                <a:off x="3374" y="1162"/>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B</a:t>
                </a:r>
                <a:endParaRPr lang="en-US" altLang="zh-CN"/>
              </a:p>
            </p:txBody>
          </p:sp>
          <p:sp>
            <p:nvSpPr>
              <p:cNvPr id="506" name="Rectangle 119"/>
              <p:cNvSpPr>
                <a:spLocks noChangeArrowheads="1"/>
              </p:cNvSpPr>
              <p:nvPr/>
            </p:nvSpPr>
            <p:spPr bwMode="auto">
              <a:xfrm>
                <a:off x="3409" y="1162"/>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507" name="Rectangle 120"/>
              <p:cNvSpPr>
                <a:spLocks noChangeArrowheads="1"/>
              </p:cNvSpPr>
              <p:nvPr/>
            </p:nvSpPr>
            <p:spPr bwMode="auto">
              <a:xfrm>
                <a:off x="3429" y="116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a</a:t>
                </a:r>
                <a:endParaRPr lang="en-US" altLang="zh-CN"/>
              </a:p>
            </p:txBody>
          </p:sp>
          <p:sp>
            <p:nvSpPr>
              <p:cNvPr id="508" name="Rectangle 121"/>
              <p:cNvSpPr>
                <a:spLocks noChangeArrowheads="1"/>
              </p:cNvSpPr>
              <p:nvPr/>
            </p:nvSpPr>
            <p:spPr bwMode="auto">
              <a:xfrm>
                <a:off x="3457" y="116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n</a:t>
                </a:r>
                <a:endParaRPr lang="en-US" altLang="zh-CN"/>
              </a:p>
            </p:txBody>
          </p:sp>
          <p:sp>
            <p:nvSpPr>
              <p:cNvPr id="509" name="Rectangle 122"/>
              <p:cNvSpPr>
                <a:spLocks noChangeArrowheads="1"/>
              </p:cNvSpPr>
              <p:nvPr/>
            </p:nvSpPr>
            <p:spPr bwMode="auto">
              <a:xfrm>
                <a:off x="3488" y="1162"/>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c</a:t>
                </a:r>
                <a:endParaRPr lang="en-US" altLang="zh-CN"/>
              </a:p>
            </p:txBody>
          </p:sp>
          <p:sp>
            <p:nvSpPr>
              <p:cNvPr id="510" name="Rectangle 123"/>
              <p:cNvSpPr>
                <a:spLocks noChangeArrowheads="1"/>
              </p:cNvSpPr>
              <p:nvPr/>
            </p:nvSpPr>
            <p:spPr bwMode="auto">
              <a:xfrm>
                <a:off x="3514" y="116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h</a:t>
                </a:r>
                <a:endParaRPr lang="en-US" altLang="zh-CN"/>
              </a:p>
            </p:txBody>
          </p:sp>
          <p:sp>
            <p:nvSpPr>
              <p:cNvPr id="511" name="Rectangle 124"/>
              <p:cNvSpPr>
                <a:spLocks noChangeArrowheads="1"/>
              </p:cNvSpPr>
              <p:nvPr/>
            </p:nvSpPr>
            <p:spPr bwMode="auto">
              <a:xfrm>
                <a:off x="2439" y="2884"/>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512" name="Rectangle 125"/>
              <p:cNvSpPr>
                <a:spLocks noChangeArrowheads="1"/>
              </p:cNvSpPr>
              <p:nvPr/>
            </p:nvSpPr>
            <p:spPr bwMode="auto">
              <a:xfrm>
                <a:off x="2476" y="288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513" name="Rectangle 126"/>
              <p:cNvSpPr>
                <a:spLocks noChangeArrowheads="1"/>
              </p:cNvSpPr>
              <p:nvPr/>
            </p:nvSpPr>
            <p:spPr bwMode="auto">
              <a:xfrm>
                <a:off x="2506" y="2884"/>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g</a:t>
                </a:r>
                <a:endParaRPr lang="en-US" altLang="zh-CN"/>
              </a:p>
            </p:txBody>
          </p:sp>
          <p:sp>
            <p:nvSpPr>
              <p:cNvPr id="514" name="Rectangle 127"/>
              <p:cNvSpPr>
                <a:spLocks noChangeArrowheads="1"/>
              </p:cNvSpPr>
              <p:nvPr/>
            </p:nvSpPr>
            <p:spPr bwMode="auto">
              <a:xfrm>
                <a:off x="2537" y="2884"/>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D</a:t>
                </a:r>
                <a:endParaRPr lang="en-US" altLang="zh-CN"/>
              </a:p>
            </p:txBody>
          </p:sp>
          <p:sp>
            <p:nvSpPr>
              <p:cNvPr id="515" name="Rectangle 128"/>
              <p:cNvSpPr>
                <a:spLocks noChangeArrowheads="1"/>
              </p:cNvSpPr>
              <p:nvPr/>
            </p:nvSpPr>
            <p:spPr bwMode="auto">
              <a:xfrm>
                <a:off x="2576" y="2884"/>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s</a:t>
                </a:r>
                <a:endParaRPr lang="en-US" altLang="zh-CN"/>
              </a:p>
            </p:txBody>
          </p:sp>
          <p:sp>
            <p:nvSpPr>
              <p:cNvPr id="516" name="Rectangle 129"/>
              <p:cNvSpPr>
                <a:spLocks noChangeArrowheads="1"/>
              </p:cNvSpPr>
              <p:nvPr/>
            </p:nvSpPr>
            <p:spPr bwMode="auto">
              <a:xfrm>
                <a:off x="2602" y="2884"/>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t</a:t>
                </a:r>
                <a:endParaRPr lang="en-US" altLang="zh-CN"/>
              </a:p>
            </p:txBody>
          </p:sp>
          <p:sp>
            <p:nvSpPr>
              <p:cNvPr id="517" name="Rectangle 130"/>
              <p:cNvSpPr>
                <a:spLocks noChangeArrowheads="1"/>
              </p:cNvSpPr>
              <p:nvPr/>
            </p:nvSpPr>
            <p:spPr bwMode="auto">
              <a:xfrm>
                <a:off x="2703" y="1317"/>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A</a:t>
                </a:r>
                <a:endParaRPr lang="en-US" altLang="zh-CN"/>
              </a:p>
            </p:txBody>
          </p:sp>
          <p:sp>
            <p:nvSpPr>
              <p:cNvPr id="518" name="Rectangle 131"/>
              <p:cNvSpPr>
                <a:spLocks noChangeArrowheads="1"/>
              </p:cNvSpPr>
              <p:nvPr/>
            </p:nvSpPr>
            <p:spPr bwMode="auto">
              <a:xfrm>
                <a:off x="2737" y="131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L</a:t>
                </a:r>
                <a:endParaRPr lang="en-US" altLang="zh-CN"/>
              </a:p>
            </p:txBody>
          </p:sp>
          <p:sp>
            <p:nvSpPr>
              <p:cNvPr id="519" name="Rectangle 132"/>
              <p:cNvSpPr>
                <a:spLocks noChangeArrowheads="1"/>
              </p:cNvSpPr>
              <p:nvPr/>
            </p:nvSpPr>
            <p:spPr bwMode="auto">
              <a:xfrm>
                <a:off x="2768" y="1317"/>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U</a:t>
                </a:r>
                <a:endParaRPr lang="en-US" altLang="zh-CN"/>
              </a:p>
            </p:txBody>
          </p:sp>
          <p:sp>
            <p:nvSpPr>
              <p:cNvPr id="520" name="Rectangle 133"/>
              <p:cNvSpPr>
                <a:spLocks noChangeArrowheads="1"/>
              </p:cNvSpPr>
              <p:nvPr/>
            </p:nvSpPr>
            <p:spPr bwMode="auto">
              <a:xfrm>
                <a:off x="2807" y="1317"/>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S</a:t>
                </a:r>
                <a:endParaRPr lang="en-US" altLang="zh-CN"/>
              </a:p>
            </p:txBody>
          </p:sp>
          <p:sp>
            <p:nvSpPr>
              <p:cNvPr id="521" name="Rectangle 134"/>
              <p:cNvSpPr>
                <a:spLocks noChangeArrowheads="1"/>
              </p:cNvSpPr>
              <p:nvPr/>
            </p:nvSpPr>
            <p:spPr bwMode="auto">
              <a:xfrm>
                <a:off x="2842" y="1317"/>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522" name="Rectangle 135"/>
              <p:cNvSpPr>
                <a:spLocks noChangeArrowheads="1"/>
              </p:cNvSpPr>
              <p:nvPr/>
            </p:nvSpPr>
            <p:spPr bwMode="auto">
              <a:xfrm>
                <a:off x="2862" y="1317"/>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c</a:t>
                </a:r>
                <a:endParaRPr lang="en-US" altLang="zh-CN"/>
              </a:p>
            </p:txBody>
          </p:sp>
          <p:sp>
            <p:nvSpPr>
              <p:cNvPr id="523" name="Freeform 136"/>
              <p:cNvSpPr>
                <a:spLocks/>
              </p:cNvSpPr>
              <p:nvPr/>
            </p:nvSpPr>
            <p:spPr bwMode="auto">
              <a:xfrm>
                <a:off x="179" y="1489"/>
                <a:ext cx="26" cy="27"/>
              </a:xfrm>
              <a:custGeom>
                <a:avLst/>
                <a:gdLst>
                  <a:gd name="T0" fmla="*/ 13 w 26"/>
                  <a:gd name="T1" fmla="*/ 27 h 27"/>
                  <a:gd name="T2" fmla="*/ 15 w 26"/>
                  <a:gd name="T3" fmla="*/ 27 h 27"/>
                  <a:gd name="T4" fmla="*/ 17 w 26"/>
                  <a:gd name="T5" fmla="*/ 27 h 27"/>
                  <a:gd name="T6" fmla="*/ 20 w 26"/>
                  <a:gd name="T7" fmla="*/ 27 h 27"/>
                  <a:gd name="T8" fmla="*/ 22 w 26"/>
                  <a:gd name="T9" fmla="*/ 24 h 27"/>
                  <a:gd name="T10" fmla="*/ 24 w 26"/>
                  <a:gd name="T11" fmla="*/ 22 h 27"/>
                  <a:gd name="T12" fmla="*/ 24 w 26"/>
                  <a:gd name="T13" fmla="*/ 20 h 27"/>
                  <a:gd name="T14" fmla="*/ 26 w 26"/>
                  <a:gd name="T15" fmla="*/ 18 h 27"/>
                  <a:gd name="T16" fmla="*/ 26 w 26"/>
                  <a:gd name="T17" fmla="*/ 16 h 27"/>
                  <a:gd name="T18" fmla="*/ 26 w 26"/>
                  <a:gd name="T19" fmla="*/ 14 h 27"/>
                  <a:gd name="T20" fmla="*/ 26 w 26"/>
                  <a:gd name="T21" fmla="*/ 11 h 27"/>
                  <a:gd name="T22" fmla="*/ 26 w 26"/>
                  <a:gd name="T23" fmla="*/ 9 h 27"/>
                  <a:gd name="T24" fmla="*/ 24 w 26"/>
                  <a:gd name="T25" fmla="*/ 7 h 27"/>
                  <a:gd name="T26" fmla="*/ 22 w 26"/>
                  <a:gd name="T27" fmla="*/ 5 h 27"/>
                  <a:gd name="T28" fmla="*/ 22 w 26"/>
                  <a:gd name="T29" fmla="*/ 3 h 27"/>
                  <a:gd name="T30" fmla="*/ 20 w 26"/>
                  <a:gd name="T31" fmla="*/ 3 h 27"/>
                  <a:gd name="T32" fmla="*/ 17 w 26"/>
                  <a:gd name="T33" fmla="*/ 0 h 27"/>
                  <a:gd name="T34" fmla="*/ 15 w 26"/>
                  <a:gd name="T35" fmla="*/ 0 h 27"/>
                  <a:gd name="T36" fmla="*/ 13 w 26"/>
                  <a:gd name="T37" fmla="*/ 0 h 27"/>
                  <a:gd name="T38" fmla="*/ 11 w 26"/>
                  <a:gd name="T39" fmla="*/ 0 h 27"/>
                  <a:gd name="T40" fmla="*/ 9 w 26"/>
                  <a:gd name="T41" fmla="*/ 0 h 27"/>
                  <a:gd name="T42" fmla="*/ 6 w 26"/>
                  <a:gd name="T43" fmla="*/ 3 h 27"/>
                  <a:gd name="T44" fmla="*/ 4 w 26"/>
                  <a:gd name="T45" fmla="*/ 3 h 27"/>
                  <a:gd name="T46" fmla="*/ 4 w 26"/>
                  <a:gd name="T47" fmla="*/ 5 h 27"/>
                  <a:gd name="T48" fmla="*/ 2 w 26"/>
                  <a:gd name="T49" fmla="*/ 7 h 27"/>
                  <a:gd name="T50" fmla="*/ 0 w 26"/>
                  <a:gd name="T51" fmla="*/ 7 h 27"/>
                  <a:gd name="T52" fmla="*/ 0 w 26"/>
                  <a:gd name="T53" fmla="*/ 9 h 27"/>
                  <a:gd name="T54" fmla="*/ 0 w 26"/>
                  <a:gd name="T55" fmla="*/ 11 h 27"/>
                  <a:gd name="T56" fmla="*/ 0 w 26"/>
                  <a:gd name="T57" fmla="*/ 14 h 27"/>
                  <a:gd name="T58" fmla="*/ 0 w 26"/>
                  <a:gd name="T59" fmla="*/ 16 h 27"/>
                  <a:gd name="T60" fmla="*/ 0 w 26"/>
                  <a:gd name="T61" fmla="*/ 18 h 27"/>
                  <a:gd name="T62" fmla="*/ 0 w 26"/>
                  <a:gd name="T63" fmla="*/ 20 h 27"/>
                  <a:gd name="T64" fmla="*/ 2 w 26"/>
                  <a:gd name="T65" fmla="*/ 22 h 27"/>
                  <a:gd name="T66" fmla="*/ 4 w 26"/>
                  <a:gd name="T67" fmla="*/ 24 h 27"/>
                  <a:gd name="T68" fmla="*/ 6 w 26"/>
                  <a:gd name="T69" fmla="*/ 27 h 27"/>
                  <a:gd name="T70" fmla="*/ 9 w 26"/>
                  <a:gd name="T71" fmla="*/ 27 h 27"/>
                  <a:gd name="T72" fmla="*/ 11 w 26"/>
                  <a:gd name="T73" fmla="*/ 27 h 27"/>
                  <a:gd name="T74" fmla="*/ 13 w 26"/>
                  <a:gd name="T75" fmla="*/ 27 h 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6"/>
                  <a:gd name="T115" fmla="*/ 0 h 27"/>
                  <a:gd name="T116" fmla="*/ 26 w 26"/>
                  <a:gd name="T117" fmla="*/ 27 h 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6" h="27">
                    <a:moveTo>
                      <a:pt x="13" y="27"/>
                    </a:moveTo>
                    <a:lnTo>
                      <a:pt x="15" y="27"/>
                    </a:lnTo>
                    <a:lnTo>
                      <a:pt x="17" y="27"/>
                    </a:lnTo>
                    <a:lnTo>
                      <a:pt x="20" y="27"/>
                    </a:lnTo>
                    <a:lnTo>
                      <a:pt x="22" y="24"/>
                    </a:lnTo>
                    <a:lnTo>
                      <a:pt x="24" y="22"/>
                    </a:lnTo>
                    <a:lnTo>
                      <a:pt x="24" y="20"/>
                    </a:lnTo>
                    <a:lnTo>
                      <a:pt x="26" y="18"/>
                    </a:lnTo>
                    <a:lnTo>
                      <a:pt x="26" y="16"/>
                    </a:lnTo>
                    <a:lnTo>
                      <a:pt x="26" y="14"/>
                    </a:lnTo>
                    <a:lnTo>
                      <a:pt x="26" y="11"/>
                    </a:lnTo>
                    <a:lnTo>
                      <a:pt x="26" y="9"/>
                    </a:lnTo>
                    <a:lnTo>
                      <a:pt x="24" y="7"/>
                    </a:lnTo>
                    <a:lnTo>
                      <a:pt x="22" y="5"/>
                    </a:lnTo>
                    <a:lnTo>
                      <a:pt x="22" y="3"/>
                    </a:lnTo>
                    <a:lnTo>
                      <a:pt x="20" y="3"/>
                    </a:lnTo>
                    <a:lnTo>
                      <a:pt x="17" y="0"/>
                    </a:lnTo>
                    <a:lnTo>
                      <a:pt x="15" y="0"/>
                    </a:lnTo>
                    <a:lnTo>
                      <a:pt x="13" y="0"/>
                    </a:lnTo>
                    <a:lnTo>
                      <a:pt x="11" y="0"/>
                    </a:lnTo>
                    <a:lnTo>
                      <a:pt x="9" y="0"/>
                    </a:lnTo>
                    <a:lnTo>
                      <a:pt x="6" y="3"/>
                    </a:lnTo>
                    <a:lnTo>
                      <a:pt x="4" y="3"/>
                    </a:lnTo>
                    <a:lnTo>
                      <a:pt x="4" y="5"/>
                    </a:lnTo>
                    <a:lnTo>
                      <a:pt x="2" y="7"/>
                    </a:lnTo>
                    <a:lnTo>
                      <a:pt x="0" y="7"/>
                    </a:lnTo>
                    <a:lnTo>
                      <a:pt x="0" y="9"/>
                    </a:lnTo>
                    <a:lnTo>
                      <a:pt x="0" y="11"/>
                    </a:lnTo>
                    <a:lnTo>
                      <a:pt x="0" y="14"/>
                    </a:lnTo>
                    <a:lnTo>
                      <a:pt x="0" y="16"/>
                    </a:lnTo>
                    <a:lnTo>
                      <a:pt x="0" y="18"/>
                    </a:lnTo>
                    <a:lnTo>
                      <a:pt x="0" y="20"/>
                    </a:lnTo>
                    <a:lnTo>
                      <a:pt x="2" y="22"/>
                    </a:lnTo>
                    <a:lnTo>
                      <a:pt x="4" y="24"/>
                    </a:lnTo>
                    <a:lnTo>
                      <a:pt x="6" y="27"/>
                    </a:lnTo>
                    <a:lnTo>
                      <a:pt x="9" y="27"/>
                    </a:lnTo>
                    <a:lnTo>
                      <a:pt x="11" y="27"/>
                    </a:lnTo>
                    <a:lnTo>
                      <a:pt x="13"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24" name="Freeform 137"/>
              <p:cNvSpPr>
                <a:spLocks/>
              </p:cNvSpPr>
              <p:nvPr/>
            </p:nvSpPr>
            <p:spPr bwMode="auto">
              <a:xfrm>
                <a:off x="456" y="754"/>
                <a:ext cx="28" cy="29"/>
              </a:xfrm>
              <a:custGeom>
                <a:avLst/>
                <a:gdLst>
                  <a:gd name="T0" fmla="*/ 0 w 28"/>
                  <a:gd name="T1" fmla="*/ 0 h 29"/>
                  <a:gd name="T2" fmla="*/ 0 w 28"/>
                  <a:gd name="T3" fmla="*/ 29 h 29"/>
                  <a:gd name="T4" fmla="*/ 28 w 28"/>
                  <a:gd name="T5" fmla="*/ 16 h 29"/>
                  <a:gd name="T6" fmla="*/ 0 w 28"/>
                  <a:gd name="T7" fmla="*/ 2 h 29"/>
                  <a:gd name="T8" fmla="*/ 0 w 28"/>
                  <a:gd name="T9" fmla="*/ 0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0" y="0"/>
                    </a:moveTo>
                    <a:lnTo>
                      <a:pt x="0" y="29"/>
                    </a:lnTo>
                    <a:lnTo>
                      <a:pt x="28" y="16"/>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25" name="Freeform 138"/>
              <p:cNvSpPr>
                <a:spLocks/>
              </p:cNvSpPr>
              <p:nvPr/>
            </p:nvSpPr>
            <p:spPr bwMode="auto">
              <a:xfrm>
                <a:off x="456" y="1077"/>
                <a:ext cx="28" cy="29"/>
              </a:xfrm>
              <a:custGeom>
                <a:avLst/>
                <a:gdLst>
                  <a:gd name="T0" fmla="*/ 0 w 28"/>
                  <a:gd name="T1" fmla="*/ 0 h 29"/>
                  <a:gd name="T2" fmla="*/ 0 w 28"/>
                  <a:gd name="T3" fmla="*/ 29 h 29"/>
                  <a:gd name="T4" fmla="*/ 28 w 28"/>
                  <a:gd name="T5" fmla="*/ 15 h 29"/>
                  <a:gd name="T6" fmla="*/ 0 w 28"/>
                  <a:gd name="T7" fmla="*/ 2 h 29"/>
                  <a:gd name="T8" fmla="*/ 0 w 28"/>
                  <a:gd name="T9" fmla="*/ 0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0" y="0"/>
                    </a:moveTo>
                    <a:lnTo>
                      <a:pt x="0" y="29"/>
                    </a:lnTo>
                    <a:lnTo>
                      <a:pt x="28" y="15"/>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26" name="Rectangle 139"/>
              <p:cNvSpPr>
                <a:spLocks noChangeArrowheads="1"/>
              </p:cNvSpPr>
              <p:nvPr/>
            </p:nvSpPr>
            <p:spPr bwMode="auto">
              <a:xfrm>
                <a:off x="312" y="106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4</a:t>
                </a:r>
                <a:endParaRPr lang="en-US" altLang="zh-CN"/>
              </a:p>
            </p:txBody>
          </p:sp>
          <p:sp>
            <p:nvSpPr>
              <p:cNvPr id="527" name="Line 140"/>
              <p:cNvSpPr>
                <a:spLocks noChangeShapeType="1"/>
              </p:cNvSpPr>
              <p:nvPr/>
            </p:nvSpPr>
            <p:spPr bwMode="auto">
              <a:xfrm flipH="1">
                <a:off x="2199" y="929"/>
                <a:ext cx="259"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8" name="Freeform 141"/>
              <p:cNvSpPr>
                <a:spLocks/>
              </p:cNvSpPr>
              <p:nvPr/>
            </p:nvSpPr>
            <p:spPr bwMode="auto">
              <a:xfrm>
                <a:off x="2484" y="820"/>
                <a:ext cx="336" cy="543"/>
              </a:xfrm>
              <a:custGeom>
                <a:avLst/>
                <a:gdLst>
                  <a:gd name="T0" fmla="*/ 0 w 336"/>
                  <a:gd name="T1" fmla="*/ 0 h 543"/>
                  <a:gd name="T2" fmla="*/ 0 w 336"/>
                  <a:gd name="T3" fmla="*/ 220 h 543"/>
                  <a:gd name="T4" fmla="*/ 55 w 336"/>
                  <a:gd name="T5" fmla="*/ 272 h 543"/>
                  <a:gd name="T6" fmla="*/ 0 w 336"/>
                  <a:gd name="T7" fmla="*/ 323 h 543"/>
                  <a:gd name="T8" fmla="*/ 0 w 336"/>
                  <a:gd name="T9" fmla="*/ 543 h 543"/>
                  <a:gd name="T10" fmla="*/ 336 w 336"/>
                  <a:gd name="T11" fmla="*/ 377 h 543"/>
                  <a:gd name="T12" fmla="*/ 336 w 336"/>
                  <a:gd name="T13" fmla="*/ 166 h 543"/>
                  <a:gd name="T14" fmla="*/ 0 w 336"/>
                  <a:gd name="T15" fmla="*/ 0 h 543"/>
                  <a:gd name="T16" fmla="*/ 0 60000 65536"/>
                  <a:gd name="T17" fmla="*/ 0 60000 65536"/>
                  <a:gd name="T18" fmla="*/ 0 60000 65536"/>
                  <a:gd name="T19" fmla="*/ 0 60000 65536"/>
                  <a:gd name="T20" fmla="*/ 0 60000 65536"/>
                  <a:gd name="T21" fmla="*/ 0 60000 65536"/>
                  <a:gd name="T22" fmla="*/ 0 60000 65536"/>
                  <a:gd name="T23" fmla="*/ 0 60000 65536"/>
                  <a:gd name="T24" fmla="*/ 0 w 336"/>
                  <a:gd name="T25" fmla="*/ 0 h 543"/>
                  <a:gd name="T26" fmla="*/ 336 w 336"/>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6" h="543">
                    <a:moveTo>
                      <a:pt x="0" y="0"/>
                    </a:moveTo>
                    <a:lnTo>
                      <a:pt x="0" y="220"/>
                    </a:lnTo>
                    <a:lnTo>
                      <a:pt x="55" y="272"/>
                    </a:lnTo>
                    <a:lnTo>
                      <a:pt x="0" y="323"/>
                    </a:lnTo>
                    <a:lnTo>
                      <a:pt x="0" y="543"/>
                    </a:lnTo>
                    <a:lnTo>
                      <a:pt x="336" y="377"/>
                    </a:lnTo>
                    <a:lnTo>
                      <a:pt x="336" y="16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29" name="Freeform 142"/>
              <p:cNvSpPr>
                <a:spLocks/>
              </p:cNvSpPr>
              <p:nvPr/>
            </p:nvSpPr>
            <p:spPr bwMode="auto">
              <a:xfrm>
                <a:off x="2484" y="820"/>
                <a:ext cx="336" cy="543"/>
              </a:xfrm>
              <a:custGeom>
                <a:avLst/>
                <a:gdLst>
                  <a:gd name="T0" fmla="*/ 0 w 336"/>
                  <a:gd name="T1" fmla="*/ 0 h 543"/>
                  <a:gd name="T2" fmla="*/ 0 w 336"/>
                  <a:gd name="T3" fmla="*/ 220 h 543"/>
                  <a:gd name="T4" fmla="*/ 55 w 336"/>
                  <a:gd name="T5" fmla="*/ 272 h 543"/>
                  <a:gd name="T6" fmla="*/ 0 w 336"/>
                  <a:gd name="T7" fmla="*/ 323 h 543"/>
                  <a:gd name="T8" fmla="*/ 0 w 336"/>
                  <a:gd name="T9" fmla="*/ 543 h 543"/>
                  <a:gd name="T10" fmla="*/ 336 w 336"/>
                  <a:gd name="T11" fmla="*/ 377 h 543"/>
                  <a:gd name="T12" fmla="*/ 336 w 336"/>
                  <a:gd name="T13" fmla="*/ 166 h 543"/>
                  <a:gd name="T14" fmla="*/ 0 w 336"/>
                  <a:gd name="T15" fmla="*/ 0 h 543"/>
                  <a:gd name="T16" fmla="*/ 0 60000 65536"/>
                  <a:gd name="T17" fmla="*/ 0 60000 65536"/>
                  <a:gd name="T18" fmla="*/ 0 60000 65536"/>
                  <a:gd name="T19" fmla="*/ 0 60000 65536"/>
                  <a:gd name="T20" fmla="*/ 0 60000 65536"/>
                  <a:gd name="T21" fmla="*/ 0 60000 65536"/>
                  <a:gd name="T22" fmla="*/ 0 60000 65536"/>
                  <a:gd name="T23" fmla="*/ 0 60000 65536"/>
                  <a:gd name="T24" fmla="*/ 0 w 336"/>
                  <a:gd name="T25" fmla="*/ 0 h 543"/>
                  <a:gd name="T26" fmla="*/ 336 w 336"/>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6" h="543">
                    <a:moveTo>
                      <a:pt x="0" y="0"/>
                    </a:moveTo>
                    <a:lnTo>
                      <a:pt x="0" y="220"/>
                    </a:lnTo>
                    <a:lnTo>
                      <a:pt x="55" y="272"/>
                    </a:lnTo>
                    <a:lnTo>
                      <a:pt x="0" y="323"/>
                    </a:lnTo>
                    <a:lnTo>
                      <a:pt x="0" y="543"/>
                    </a:lnTo>
                    <a:lnTo>
                      <a:pt x="336" y="377"/>
                    </a:lnTo>
                    <a:lnTo>
                      <a:pt x="336" y="166"/>
                    </a:lnTo>
                    <a:lnTo>
                      <a:pt x="0" y="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30" name="Line 143"/>
              <p:cNvSpPr>
                <a:spLocks noChangeShapeType="1"/>
              </p:cNvSpPr>
              <p:nvPr/>
            </p:nvSpPr>
            <p:spPr bwMode="auto">
              <a:xfrm flipH="1">
                <a:off x="2820" y="1090"/>
                <a:ext cx="321"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1" name="Freeform 144"/>
              <p:cNvSpPr>
                <a:spLocks/>
              </p:cNvSpPr>
              <p:nvPr/>
            </p:nvSpPr>
            <p:spPr bwMode="auto">
              <a:xfrm>
                <a:off x="3128" y="1077"/>
                <a:ext cx="28" cy="29"/>
              </a:xfrm>
              <a:custGeom>
                <a:avLst/>
                <a:gdLst>
                  <a:gd name="T0" fmla="*/ 0 w 28"/>
                  <a:gd name="T1" fmla="*/ 0 h 29"/>
                  <a:gd name="T2" fmla="*/ 2 w 28"/>
                  <a:gd name="T3" fmla="*/ 29 h 29"/>
                  <a:gd name="T4" fmla="*/ 28 w 28"/>
                  <a:gd name="T5" fmla="*/ 15 h 29"/>
                  <a:gd name="T6" fmla="*/ 2 w 28"/>
                  <a:gd name="T7" fmla="*/ 0 h 29"/>
                  <a:gd name="T8" fmla="*/ 0 w 28"/>
                  <a:gd name="T9" fmla="*/ 0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0" y="0"/>
                    </a:moveTo>
                    <a:lnTo>
                      <a:pt x="2" y="29"/>
                    </a:lnTo>
                    <a:lnTo>
                      <a:pt x="28" y="15"/>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32" name="Line 145"/>
              <p:cNvSpPr>
                <a:spLocks noChangeShapeType="1"/>
              </p:cNvSpPr>
              <p:nvPr/>
            </p:nvSpPr>
            <p:spPr bwMode="auto">
              <a:xfrm>
                <a:off x="131" y="1503"/>
                <a:ext cx="122"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 name="Freeform 146"/>
              <p:cNvSpPr>
                <a:spLocks/>
              </p:cNvSpPr>
              <p:nvPr/>
            </p:nvSpPr>
            <p:spPr bwMode="auto">
              <a:xfrm>
                <a:off x="242" y="1489"/>
                <a:ext cx="29" cy="29"/>
              </a:xfrm>
              <a:custGeom>
                <a:avLst/>
                <a:gdLst>
                  <a:gd name="T0" fmla="*/ 0 w 29"/>
                  <a:gd name="T1" fmla="*/ 0 h 29"/>
                  <a:gd name="T2" fmla="*/ 0 w 29"/>
                  <a:gd name="T3" fmla="*/ 29 h 29"/>
                  <a:gd name="T4" fmla="*/ 29 w 29"/>
                  <a:gd name="T5" fmla="*/ 14 h 29"/>
                  <a:gd name="T6" fmla="*/ 0 w 29"/>
                  <a:gd name="T7" fmla="*/ 0 h 29"/>
                  <a:gd name="T8" fmla="*/ 0 60000 65536"/>
                  <a:gd name="T9" fmla="*/ 0 60000 65536"/>
                  <a:gd name="T10" fmla="*/ 0 60000 65536"/>
                  <a:gd name="T11" fmla="*/ 0 60000 65536"/>
                  <a:gd name="T12" fmla="*/ 0 w 29"/>
                  <a:gd name="T13" fmla="*/ 0 h 29"/>
                  <a:gd name="T14" fmla="*/ 29 w 29"/>
                  <a:gd name="T15" fmla="*/ 29 h 29"/>
                </a:gdLst>
                <a:ahLst/>
                <a:cxnLst>
                  <a:cxn ang="T8">
                    <a:pos x="T0" y="T1"/>
                  </a:cxn>
                  <a:cxn ang="T9">
                    <a:pos x="T2" y="T3"/>
                  </a:cxn>
                  <a:cxn ang="T10">
                    <a:pos x="T4" y="T5"/>
                  </a:cxn>
                  <a:cxn ang="T11">
                    <a:pos x="T6" y="T7"/>
                  </a:cxn>
                </a:cxnLst>
                <a:rect l="T12" t="T13" r="T14" b="T15"/>
                <a:pathLst>
                  <a:path w="29" h="29">
                    <a:moveTo>
                      <a:pt x="0" y="0"/>
                    </a:moveTo>
                    <a:lnTo>
                      <a:pt x="0" y="29"/>
                    </a:lnTo>
                    <a:lnTo>
                      <a:pt x="29" y="1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34" name="Freeform 147"/>
              <p:cNvSpPr>
                <a:spLocks/>
              </p:cNvSpPr>
              <p:nvPr/>
            </p:nvSpPr>
            <p:spPr bwMode="auto">
              <a:xfrm>
                <a:off x="0" y="1489"/>
                <a:ext cx="28" cy="29"/>
              </a:xfrm>
              <a:custGeom>
                <a:avLst/>
                <a:gdLst>
                  <a:gd name="T0" fmla="*/ 0 w 28"/>
                  <a:gd name="T1" fmla="*/ 0 h 29"/>
                  <a:gd name="T2" fmla="*/ 0 w 28"/>
                  <a:gd name="T3" fmla="*/ 29 h 29"/>
                  <a:gd name="T4" fmla="*/ 28 w 28"/>
                  <a:gd name="T5" fmla="*/ 14 h 29"/>
                  <a:gd name="T6" fmla="*/ 0 w 28"/>
                  <a:gd name="T7" fmla="*/ 0 h 29"/>
                  <a:gd name="T8" fmla="*/ 0 60000 65536"/>
                  <a:gd name="T9" fmla="*/ 0 60000 65536"/>
                  <a:gd name="T10" fmla="*/ 0 60000 65536"/>
                  <a:gd name="T11" fmla="*/ 0 60000 65536"/>
                  <a:gd name="T12" fmla="*/ 0 w 28"/>
                  <a:gd name="T13" fmla="*/ 0 h 29"/>
                  <a:gd name="T14" fmla="*/ 28 w 28"/>
                  <a:gd name="T15" fmla="*/ 29 h 29"/>
                </a:gdLst>
                <a:ahLst/>
                <a:cxnLst>
                  <a:cxn ang="T8">
                    <a:pos x="T0" y="T1"/>
                  </a:cxn>
                  <a:cxn ang="T9">
                    <a:pos x="T2" y="T3"/>
                  </a:cxn>
                  <a:cxn ang="T10">
                    <a:pos x="T4" y="T5"/>
                  </a:cxn>
                  <a:cxn ang="T11">
                    <a:pos x="T6" y="T7"/>
                  </a:cxn>
                </a:cxnLst>
                <a:rect l="T12" t="T13" r="T14" b="T15"/>
                <a:pathLst>
                  <a:path w="28" h="29">
                    <a:moveTo>
                      <a:pt x="0" y="0"/>
                    </a:moveTo>
                    <a:lnTo>
                      <a:pt x="0" y="29"/>
                    </a:lnTo>
                    <a:lnTo>
                      <a:pt x="28" y="1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35" name="Freeform 148"/>
              <p:cNvSpPr>
                <a:spLocks/>
              </p:cNvSpPr>
              <p:nvPr/>
            </p:nvSpPr>
            <p:spPr bwMode="auto">
              <a:xfrm>
                <a:off x="1677" y="2321"/>
                <a:ext cx="29" cy="28"/>
              </a:xfrm>
              <a:custGeom>
                <a:avLst/>
                <a:gdLst>
                  <a:gd name="T0" fmla="*/ 0 w 29"/>
                  <a:gd name="T1" fmla="*/ 0 h 28"/>
                  <a:gd name="T2" fmla="*/ 3 w 29"/>
                  <a:gd name="T3" fmla="*/ 28 h 28"/>
                  <a:gd name="T4" fmla="*/ 29 w 29"/>
                  <a:gd name="T5" fmla="*/ 15 h 28"/>
                  <a:gd name="T6" fmla="*/ 3 w 29"/>
                  <a:gd name="T7" fmla="*/ 0 h 28"/>
                  <a:gd name="T8" fmla="*/ 0 w 29"/>
                  <a:gd name="T9" fmla="*/ 0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0" y="0"/>
                    </a:moveTo>
                    <a:lnTo>
                      <a:pt x="3" y="28"/>
                    </a:lnTo>
                    <a:lnTo>
                      <a:pt x="29" y="15"/>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36" name="Freeform 149"/>
              <p:cNvSpPr>
                <a:spLocks/>
              </p:cNvSpPr>
              <p:nvPr/>
            </p:nvSpPr>
            <p:spPr bwMode="auto">
              <a:xfrm>
                <a:off x="1710" y="2120"/>
                <a:ext cx="201" cy="430"/>
              </a:xfrm>
              <a:custGeom>
                <a:avLst/>
                <a:gdLst>
                  <a:gd name="T0" fmla="*/ 100 w 201"/>
                  <a:gd name="T1" fmla="*/ 427 h 430"/>
                  <a:gd name="T2" fmla="*/ 118 w 201"/>
                  <a:gd name="T3" fmla="*/ 427 h 430"/>
                  <a:gd name="T4" fmla="*/ 133 w 201"/>
                  <a:gd name="T5" fmla="*/ 419 h 430"/>
                  <a:gd name="T6" fmla="*/ 146 w 201"/>
                  <a:gd name="T7" fmla="*/ 406 h 430"/>
                  <a:gd name="T8" fmla="*/ 161 w 201"/>
                  <a:gd name="T9" fmla="*/ 388 h 430"/>
                  <a:gd name="T10" fmla="*/ 172 w 201"/>
                  <a:gd name="T11" fmla="*/ 366 h 430"/>
                  <a:gd name="T12" fmla="*/ 183 w 201"/>
                  <a:gd name="T13" fmla="*/ 342 h 430"/>
                  <a:gd name="T14" fmla="*/ 190 w 201"/>
                  <a:gd name="T15" fmla="*/ 314 h 430"/>
                  <a:gd name="T16" fmla="*/ 196 w 201"/>
                  <a:gd name="T17" fmla="*/ 283 h 430"/>
                  <a:gd name="T18" fmla="*/ 201 w 201"/>
                  <a:gd name="T19" fmla="*/ 251 h 430"/>
                  <a:gd name="T20" fmla="*/ 201 w 201"/>
                  <a:gd name="T21" fmla="*/ 216 h 430"/>
                  <a:gd name="T22" fmla="*/ 201 w 201"/>
                  <a:gd name="T23" fmla="*/ 181 h 430"/>
                  <a:gd name="T24" fmla="*/ 196 w 201"/>
                  <a:gd name="T25" fmla="*/ 146 h 430"/>
                  <a:gd name="T26" fmla="*/ 190 w 201"/>
                  <a:gd name="T27" fmla="*/ 116 h 430"/>
                  <a:gd name="T28" fmla="*/ 183 w 201"/>
                  <a:gd name="T29" fmla="*/ 89 h 430"/>
                  <a:gd name="T30" fmla="*/ 172 w 201"/>
                  <a:gd name="T31" fmla="*/ 63 h 430"/>
                  <a:gd name="T32" fmla="*/ 161 w 201"/>
                  <a:gd name="T33" fmla="*/ 41 h 430"/>
                  <a:gd name="T34" fmla="*/ 146 w 201"/>
                  <a:gd name="T35" fmla="*/ 24 h 430"/>
                  <a:gd name="T36" fmla="*/ 133 w 201"/>
                  <a:gd name="T37" fmla="*/ 11 h 430"/>
                  <a:gd name="T38" fmla="*/ 118 w 201"/>
                  <a:gd name="T39" fmla="*/ 4 h 430"/>
                  <a:gd name="T40" fmla="*/ 100 w 201"/>
                  <a:gd name="T41" fmla="*/ 0 h 430"/>
                  <a:gd name="T42" fmla="*/ 85 w 201"/>
                  <a:gd name="T43" fmla="*/ 4 h 430"/>
                  <a:gd name="T44" fmla="*/ 70 w 201"/>
                  <a:gd name="T45" fmla="*/ 11 h 430"/>
                  <a:gd name="T46" fmla="*/ 55 w 201"/>
                  <a:gd name="T47" fmla="*/ 24 h 430"/>
                  <a:gd name="T48" fmla="*/ 42 w 201"/>
                  <a:gd name="T49" fmla="*/ 41 h 430"/>
                  <a:gd name="T50" fmla="*/ 31 w 201"/>
                  <a:gd name="T51" fmla="*/ 63 h 430"/>
                  <a:gd name="T52" fmla="*/ 20 w 201"/>
                  <a:gd name="T53" fmla="*/ 89 h 430"/>
                  <a:gd name="T54" fmla="*/ 11 w 201"/>
                  <a:gd name="T55" fmla="*/ 116 h 430"/>
                  <a:gd name="T56" fmla="*/ 4 w 201"/>
                  <a:gd name="T57" fmla="*/ 148 h 430"/>
                  <a:gd name="T58" fmla="*/ 2 w 201"/>
                  <a:gd name="T59" fmla="*/ 181 h 430"/>
                  <a:gd name="T60" fmla="*/ 0 w 201"/>
                  <a:gd name="T61" fmla="*/ 216 h 430"/>
                  <a:gd name="T62" fmla="*/ 2 w 201"/>
                  <a:gd name="T63" fmla="*/ 251 h 430"/>
                  <a:gd name="T64" fmla="*/ 4 w 201"/>
                  <a:gd name="T65" fmla="*/ 283 h 430"/>
                  <a:gd name="T66" fmla="*/ 11 w 201"/>
                  <a:gd name="T67" fmla="*/ 314 h 430"/>
                  <a:gd name="T68" fmla="*/ 20 w 201"/>
                  <a:gd name="T69" fmla="*/ 342 h 430"/>
                  <a:gd name="T70" fmla="*/ 31 w 201"/>
                  <a:gd name="T71" fmla="*/ 366 h 430"/>
                  <a:gd name="T72" fmla="*/ 42 w 201"/>
                  <a:gd name="T73" fmla="*/ 388 h 430"/>
                  <a:gd name="T74" fmla="*/ 55 w 201"/>
                  <a:gd name="T75" fmla="*/ 406 h 430"/>
                  <a:gd name="T76" fmla="*/ 70 w 201"/>
                  <a:gd name="T77" fmla="*/ 419 h 430"/>
                  <a:gd name="T78" fmla="*/ 85 w 201"/>
                  <a:gd name="T79" fmla="*/ 427 h 430"/>
                  <a:gd name="T80" fmla="*/ 100 w 201"/>
                  <a:gd name="T81" fmla="*/ 430 h 430"/>
                  <a:gd name="T82" fmla="*/ 100 w 201"/>
                  <a:gd name="T83" fmla="*/ 427 h 4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1"/>
                  <a:gd name="T127" fmla="*/ 0 h 430"/>
                  <a:gd name="T128" fmla="*/ 201 w 201"/>
                  <a:gd name="T129" fmla="*/ 430 h 43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1" h="430">
                    <a:moveTo>
                      <a:pt x="100" y="427"/>
                    </a:moveTo>
                    <a:lnTo>
                      <a:pt x="118" y="427"/>
                    </a:lnTo>
                    <a:lnTo>
                      <a:pt x="133" y="419"/>
                    </a:lnTo>
                    <a:lnTo>
                      <a:pt x="146" y="406"/>
                    </a:lnTo>
                    <a:lnTo>
                      <a:pt x="161" y="388"/>
                    </a:lnTo>
                    <a:lnTo>
                      <a:pt x="172" y="366"/>
                    </a:lnTo>
                    <a:lnTo>
                      <a:pt x="183" y="342"/>
                    </a:lnTo>
                    <a:lnTo>
                      <a:pt x="190" y="314"/>
                    </a:lnTo>
                    <a:lnTo>
                      <a:pt x="196" y="283"/>
                    </a:lnTo>
                    <a:lnTo>
                      <a:pt x="201" y="251"/>
                    </a:lnTo>
                    <a:lnTo>
                      <a:pt x="201" y="216"/>
                    </a:lnTo>
                    <a:lnTo>
                      <a:pt x="201" y="181"/>
                    </a:lnTo>
                    <a:lnTo>
                      <a:pt x="196" y="146"/>
                    </a:lnTo>
                    <a:lnTo>
                      <a:pt x="190" y="116"/>
                    </a:lnTo>
                    <a:lnTo>
                      <a:pt x="183" y="89"/>
                    </a:lnTo>
                    <a:lnTo>
                      <a:pt x="172" y="63"/>
                    </a:lnTo>
                    <a:lnTo>
                      <a:pt x="161" y="41"/>
                    </a:lnTo>
                    <a:lnTo>
                      <a:pt x="146" y="24"/>
                    </a:lnTo>
                    <a:lnTo>
                      <a:pt x="133" y="11"/>
                    </a:lnTo>
                    <a:lnTo>
                      <a:pt x="118" y="4"/>
                    </a:lnTo>
                    <a:lnTo>
                      <a:pt x="100" y="0"/>
                    </a:lnTo>
                    <a:lnTo>
                      <a:pt x="85" y="4"/>
                    </a:lnTo>
                    <a:lnTo>
                      <a:pt x="70" y="11"/>
                    </a:lnTo>
                    <a:lnTo>
                      <a:pt x="55" y="24"/>
                    </a:lnTo>
                    <a:lnTo>
                      <a:pt x="42" y="41"/>
                    </a:lnTo>
                    <a:lnTo>
                      <a:pt x="31" y="63"/>
                    </a:lnTo>
                    <a:lnTo>
                      <a:pt x="20" y="89"/>
                    </a:lnTo>
                    <a:lnTo>
                      <a:pt x="11" y="116"/>
                    </a:lnTo>
                    <a:lnTo>
                      <a:pt x="4" y="148"/>
                    </a:lnTo>
                    <a:lnTo>
                      <a:pt x="2" y="181"/>
                    </a:lnTo>
                    <a:lnTo>
                      <a:pt x="0" y="216"/>
                    </a:lnTo>
                    <a:lnTo>
                      <a:pt x="2" y="251"/>
                    </a:lnTo>
                    <a:lnTo>
                      <a:pt x="4" y="283"/>
                    </a:lnTo>
                    <a:lnTo>
                      <a:pt x="11" y="314"/>
                    </a:lnTo>
                    <a:lnTo>
                      <a:pt x="20" y="342"/>
                    </a:lnTo>
                    <a:lnTo>
                      <a:pt x="31" y="366"/>
                    </a:lnTo>
                    <a:lnTo>
                      <a:pt x="42" y="388"/>
                    </a:lnTo>
                    <a:lnTo>
                      <a:pt x="55" y="406"/>
                    </a:lnTo>
                    <a:lnTo>
                      <a:pt x="70" y="419"/>
                    </a:lnTo>
                    <a:lnTo>
                      <a:pt x="85" y="427"/>
                    </a:lnTo>
                    <a:lnTo>
                      <a:pt x="100" y="430"/>
                    </a:lnTo>
                    <a:lnTo>
                      <a:pt x="100" y="4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37" name="Freeform 150"/>
              <p:cNvSpPr>
                <a:spLocks/>
              </p:cNvSpPr>
              <p:nvPr/>
            </p:nvSpPr>
            <p:spPr bwMode="auto">
              <a:xfrm>
                <a:off x="1710" y="2120"/>
                <a:ext cx="201" cy="430"/>
              </a:xfrm>
              <a:custGeom>
                <a:avLst/>
                <a:gdLst>
                  <a:gd name="T0" fmla="*/ 100 w 201"/>
                  <a:gd name="T1" fmla="*/ 427 h 430"/>
                  <a:gd name="T2" fmla="*/ 118 w 201"/>
                  <a:gd name="T3" fmla="*/ 427 h 430"/>
                  <a:gd name="T4" fmla="*/ 133 w 201"/>
                  <a:gd name="T5" fmla="*/ 419 h 430"/>
                  <a:gd name="T6" fmla="*/ 146 w 201"/>
                  <a:gd name="T7" fmla="*/ 406 h 430"/>
                  <a:gd name="T8" fmla="*/ 161 w 201"/>
                  <a:gd name="T9" fmla="*/ 388 h 430"/>
                  <a:gd name="T10" fmla="*/ 172 w 201"/>
                  <a:gd name="T11" fmla="*/ 366 h 430"/>
                  <a:gd name="T12" fmla="*/ 183 w 201"/>
                  <a:gd name="T13" fmla="*/ 342 h 430"/>
                  <a:gd name="T14" fmla="*/ 190 w 201"/>
                  <a:gd name="T15" fmla="*/ 314 h 430"/>
                  <a:gd name="T16" fmla="*/ 196 w 201"/>
                  <a:gd name="T17" fmla="*/ 283 h 430"/>
                  <a:gd name="T18" fmla="*/ 201 w 201"/>
                  <a:gd name="T19" fmla="*/ 251 h 430"/>
                  <a:gd name="T20" fmla="*/ 201 w 201"/>
                  <a:gd name="T21" fmla="*/ 216 h 430"/>
                  <a:gd name="T22" fmla="*/ 201 w 201"/>
                  <a:gd name="T23" fmla="*/ 181 h 430"/>
                  <a:gd name="T24" fmla="*/ 196 w 201"/>
                  <a:gd name="T25" fmla="*/ 146 h 430"/>
                  <a:gd name="T26" fmla="*/ 190 w 201"/>
                  <a:gd name="T27" fmla="*/ 116 h 430"/>
                  <a:gd name="T28" fmla="*/ 183 w 201"/>
                  <a:gd name="T29" fmla="*/ 89 h 430"/>
                  <a:gd name="T30" fmla="*/ 172 w 201"/>
                  <a:gd name="T31" fmla="*/ 63 h 430"/>
                  <a:gd name="T32" fmla="*/ 161 w 201"/>
                  <a:gd name="T33" fmla="*/ 41 h 430"/>
                  <a:gd name="T34" fmla="*/ 146 w 201"/>
                  <a:gd name="T35" fmla="*/ 24 h 430"/>
                  <a:gd name="T36" fmla="*/ 133 w 201"/>
                  <a:gd name="T37" fmla="*/ 11 h 430"/>
                  <a:gd name="T38" fmla="*/ 118 w 201"/>
                  <a:gd name="T39" fmla="*/ 4 h 430"/>
                  <a:gd name="T40" fmla="*/ 100 w 201"/>
                  <a:gd name="T41" fmla="*/ 0 h 430"/>
                  <a:gd name="T42" fmla="*/ 85 w 201"/>
                  <a:gd name="T43" fmla="*/ 4 h 430"/>
                  <a:gd name="T44" fmla="*/ 70 w 201"/>
                  <a:gd name="T45" fmla="*/ 11 h 430"/>
                  <a:gd name="T46" fmla="*/ 55 w 201"/>
                  <a:gd name="T47" fmla="*/ 24 h 430"/>
                  <a:gd name="T48" fmla="*/ 42 w 201"/>
                  <a:gd name="T49" fmla="*/ 41 h 430"/>
                  <a:gd name="T50" fmla="*/ 31 w 201"/>
                  <a:gd name="T51" fmla="*/ 63 h 430"/>
                  <a:gd name="T52" fmla="*/ 20 w 201"/>
                  <a:gd name="T53" fmla="*/ 89 h 430"/>
                  <a:gd name="T54" fmla="*/ 11 w 201"/>
                  <a:gd name="T55" fmla="*/ 116 h 430"/>
                  <a:gd name="T56" fmla="*/ 4 w 201"/>
                  <a:gd name="T57" fmla="*/ 148 h 430"/>
                  <a:gd name="T58" fmla="*/ 2 w 201"/>
                  <a:gd name="T59" fmla="*/ 181 h 430"/>
                  <a:gd name="T60" fmla="*/ 0 w 201"/>
                  <a:gd name="T61" fmla="*/ 216 h 430"/>
                  <a:gd name="T62" fmla="*/ 2 w 201"/>
                  <a:gd name="T63" fmla="*/ 251 h 430"/>
                  <a:gd name="T64" fmla="*/ 4 w 201"/>
                  <a:gd name="T65" fmla="*/ 283 h 430"/>
                  <a:gd name="T66" fmla="*/ 11 w 201"/>
                  <a:gd name="T67" fmla="*/ 314 h 430"/>
                  <a:gd name="T68" fmla="*/ 20 w 201"/>
                  <a:gd name="T69" fmla="*/ 342 h 430"/>
                  <a:gd name="T70" fmla="*/ 31 w 201"/>
                  <a:gd name="T71" fmla="*/ 366 h 430"/>
                  <a:gd name="T72" fmla="*/ 42 w 201"/>
                  <a:gd name="T73" fmla="*/ 388 h 430"/>
                  <a:gd name="T74" fmla="*/ 55 w 201"/>
                  <a:gd name="T75" fmla="*/ 406 h 430"/>
                  <a:gd name="T76" fmla="*/ 70 w 201"/>
                  <a:gd name="T77" fmla="*/ 419 h 430"/>
                  <a:gd name="T78" fmla="*/ 85 w 201"/>
                  <a:gd name="T79" fmla="*/ 427 h 430"/>
                  <a:gd name="T80" fmla="*/ 100 w 201"/>
                  <a:gd name="T81" fmla="*/ 430 h 4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01"/>
                  <a:gd name="T124" fmla="*/ 0 h 430"/>
                  <a:gd name="T125" fmla="*/ 201 w 201"/>
                  <a:gd name="T126" fmla="*/ 430 h 4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01" h="430">
                    <a:moveTo>
                      <a:pt x="100" y="427"/>
                    </a:moveTo>
                    <a:lnTo>
                      <a:pt x="118" y="427"/>
                    </a:lnTo>
                    <a:lnTo>
                      <a:pt x="133" y="419"/>
                    </a:lnTo>
                    <a:lnTo>
                      <a:pt x="146" y="406"/>
                    </a:lnTo>
                    <a:lnTo>
                      <a:pt x="161" y="388"/>
                    </a:lnTo>
                    <a:lnTo>
                      <a:pt x="172" y="366"/>
                    </a:lnTo>
                    <a:lnTo>
                      <a:pt x="183" y="342"/>
                    </a:lnTo>
                    <a:lnTo>
                      <a:pt x="190" y="314"/>
                    </a:lnTo>
                    <a:lnTo>
                      <a:pt x="196" y="283"/>
                    </a:lnTo>
                    <a:lnTo>
                      <a:pt x="201" y="251"/>
                    </a:lnTo>
                    <a:lnTo>
                      <a:pt x="201" y="216"/>
                    </a:lnTo>
                    <a:lnTo>
                      <a:pt x="201" y="181"/>
                    </a:lnTo>
                    <a:lnTo>
                      <a:pt x="196" y="146"/>
                    </a:lnTo>
                    <a:lnTo>
                      <a:pt x="190" y="116"/>
                    </a:lnTo>
                    <a:lnTo>
                      <a:pt x="183" y="89"/>
                    </a:lnTo>
                    <a:lnTo>
                      <a:pt x="172" y="63"/>
                    </a:lnTo>
                    <a:lnTo>
                      <a:pt x="161" y="41"/>
                    </a:lnTo>
                    <a:lnTo>
                      <a:pt x="146" y="24"/>
                    </a:lnTo>
                    <a:lnTo>
                      <a:pt x="133" y="11"/>
                    </a:lnTo>
                    <a:lnTo>
                      <a:pt x="118" y="4"/>
                    </a:lnTo>
                    <a:lnTo>
                      <a:pt x="100" y="0"/>
                    </a:lnTo>
                    <a:lnTo>
                      <a:pt x="85" y="4"/>
                    </a:lnTo>
                    <a:lnTo>
                      <a:pt x="70" y="11"/>
                    </a:lnTo>
                    <a:lnTo>
                      <a:pt x="55" y="24"/>
                    </a:lnTo>
                    <a:lnTo>
                      <a:pt x="42" y="41"/>
                    </a:lnTo>
                    <a:lnTo>
                      <a:pt x="31" y="63"/>
                    </a:lnTo>
                    <a:lnTo>
                      <a:pt x="20" y="89"/>
                    </a:lnTo>
                    <a:lnTo>
                      <a:pt x="11" y="116"/>
                    </a:lnTo>
                    <a:lnTo>
                      <a:pt x="4" y="148"/>
                    </a:lnTo>
                    <a:lnTo>
                      <a:pt x="2" y="181"/>
                    </a:lnTo>
                    <a:lnTo>
                      <a:pt x="0" y="216"/>
                    </a:lnTo>
                    <a:lnTo>
                      <a:pt x="2" y="251"/>
                    </a:lnTo>
                    <a:lnTo>
                      <a:pt x="4" y="283"/>
                    </a:lnTo>
                    <a:lnTo>
                      <a:pt x="11" y="314"/>
                    </a:lnTo>
                    <a:lnTo>
                      <a:pt x="20" y="342"/>
                    </a:lnTo>
                    <a:lnTo>
                      <a:pt x="31" y="366"/>
                    </a:lnTo>
                    <a:lnTo>
                      <a:pt x="42" y="388"/>
                    </a:lnTo>
                    <a:lnTo>
                      <a:pt x="55" y="406"/>
                    </a:lnTo>
                    <a:lnTo>
                      <a:pt x="70" y="419"/>
                    </a:lnTo>
                    <a:lnTo>
                      <a:pt x="85" y="427"/>
                    </a:lnTo>
                    <a:lnTo>
                      <a:pt x="100" y="43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38" name="Rectangle 151"/>
              <p:cNvSpPr>
                <a:spLocks noChangeArrowheads="1"/>
              </p:cNvSpPr>
              <p:nvPr/>
            </p:nvSpPr>
            <p:spPr bwMode="auto">
              <a:xfrm>
                <a:off x="1586" y="222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539" name="Rectangle 152"/>
              <p:cNvSpPr>
                <a:spLocks noChangeArrowheads="1"/>
              </p:cNvSpPr>
              <p:nvPr/>
            </p:nvSpPr>
            <p:spPr bwMode="auto">
              <a:xfrm>
                <a:off x="1614" y="222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6</a:t>
                </a:r>
                <a:endParaRPr lang="en-US" altLang="zh-CN"/>
              </a:p>
            </p:txBody>
          </p:sp>
          <p:sp>
            <p:nvSpPr>
              <p:cNvPr id="540" name="Line 153"/>
              <p:cNvSpPr>
                <a:spLocks noChangeShapeType="1"/>
              </p:cNvSpPr>
              <p:nvPr/>
            </p:nvSpPr>
            <p:spPr bwMode="auto">
              <a:xfrm flipH="1" flipV="1">
                <a:off x="1952" y="2299"/>
                <a:ext cx="39" cy="7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 name="Rectangle 154"/>
              <p:cNvSpPr>
                <a:spLocks noChangeArrowheads="1"/>
              </p:cNvSpPr>
              <p:nvPr/>
            </p:nvSpPr>
            <p:spPr bwMode="auto">
              <a:xfrm>
                <a:off x="1939" y="222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3</a:t>
                </a:r>
                <a:endParaRPr lang="en-US" altLang="zh-CN"/>
              </a:p>
            </p:txBody>
          </p:sp>
          <p:sp>
            <p:nvSpPr>
              <p:cNvPr id="542" name="Rectangle 155"/>
              <p:cNvSpPr>
                <a:spLocks noChangeArrowheads="1"/>
              </p:cNvSpPr>
              <p:nvPr/>
            </p:nvSpPr>
            <p:spPr bwMode="auto">
              <a:xfrm>
                <a:off x="1967" y="222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2</a:t>
                </a:r>
                <a:endParaRPr lang="en-US" altLang="zh-CN"/>
              </a:p>
            </p:txBody>
          </p:sp>
          <p:sp>
            <p:nvSpPr>
              <p:cNvPr id="543" name="Rectangle 156"/>
              <p:cNvSpPr>
                <a:spLocks noChangeArrowheads="1"/>
              </p:cNvSpPr>
              <p:nvPr/>
            </p:nvSpPr>
            <p:spPr bwMode="auto">
              <a:xfrm>
                <a:off x="1307" y="2203"/>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544" name="Rectangle 157"/>
              <p:cNvSpPr>
                <a:spLocks noChangeArrowheads="1"/>
              </p:cNvSpPr>
              <p:nvPr/>
            </p:nvSpPr>
            <p:spPr bwMode="auto">
              <a:xfrm>
                <a:off x="1322" y="220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545" name="Rectangle 158"/>
              <p:cNvSpPr>
                <a:spLocks noChangeArrowheads="1"/>
              </p:cNvSpPr>
              <p:nvPr/>
            </p:nvSpPr>
            <p:spPr bwMode="auto">
              <a:xfrm>
                <a:off x="1352" y="2203"/>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546" name="Rectangle 159"/>
              <p:cNvSpPr>
                <a:spLocks noChangeArrowheads="1"/>
              </p:cNvSpPr>
              <p:nvPr/>
            </p:nvSpPr>
            <p:spPr bwMode="auto">
              <a:xfrm>
                <a:off x="1379" y="2203"/>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547" name="Rectangle 160"/>
              <p:cNvSpPr>
                <a:spLocks noChangeArrowheads="1"/>
              </p:cNvSpPr>
              <p:nvPr/>
            </p:nvSpPr>
            <p:spPr bwMode="auto">
              <a:xfrm>
                <a:off x="1394" y="2203"/>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548" name="Rectangle 161"/>
              <p:cNvSpPr>
                <a:spLocks noChangeArrowheads="1"/>
              </p:cNvSpPr>
              <p:nvPr/>
            </p:nvSpPr>
            <p:spPr bwMode="auto">
              <a:xfrm>
                <a:off x="1411" y="220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549" name="Rectangle 162"/>
              <p:cNvSpPr>
                <a:spLocks noChangeArrowheads="1"/>
              </p:cNvSpPr>
              <p:nvPr/>
            </p:nvSpPr>
            <p:spPr bwMode="auto">
              <a:xfrm>
                <a:off x="1442" y="2203"/>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c</a:t>
                </a:r>
                <a:endParaRPr lang="en-US" altLang="zh-CN"/>
              </a:p>
            </p:txBody>
          </p:sp>
          <p:sp>
            <p:nvSpPr>
              <p:cNvPr id="550" name="Rectangle 163"/>
              <p:cNvSpPr>
                <a:spLocks noChangeArrowheads="1"/>
              </p:cNvSpPr>
              <p:nvPr/>
            </p:nvSpPr>
            <p:spPr bwMode="auto">
              <a:xfrm>
                <a:off x="1468" y="2203"/>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551" name="Rectangle 164"/>
              <p:cNvSpPr>
                <a:spLocks noChangeArrowheads="1"/>
              </p:cNvSpPr>
              <p:nvPr/>
            </p:nvSpPr>
            <p:spPr bwMode="auto">
              <a:xfrm>
                <a:off x="1483" y="2203"/>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552" name="Rectangle 165"/>
              <p:cNvSpPr>
                <a:spLocks noChangeArrowheads="1"/>
              </p:cNvSpPr>
              <p:nvPr/>
            </p:nvSpPr>
            <p:spPr bwMode="auto">
              <a:xfrm>
                <a:off x="1496" y="220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o</a:t>
                </a:r>
                <a:endParaRPr lang="en-US" altLang="zh-CN"/>
              </a:p>
            </p:txBody>
          </p:sp>
          <p:sp>
            <p:nvSpPr>
              <p:cNvPr id="553" name="Rectangle 166"/>
              <p:cNvSpPr>
                <a:spLocks noChangeArrowheads="1"/>
              </p:cNvSpPr>
              <p:nvPr/>
            </p:nvSpPr>
            <p:spPr bwMode="auto">
              <a:xfrm>
                <a:off x="1525" y="220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554" name="Rectangle 167"/>
              <p:cNvSpPr>
                <a:spLocks noChangeArrowheads="1"/>
              </p:cNvSpPr>
              <p:nvPr/>
            </p:nvSpPr>
            <p:spPr bwMode="auto">
              <a:xfrm>
                <a:off x="1555" y="2203"/>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55" name="Rectangle 168"/>
              <p:cNvSpPr>
                <a:spLocks noChangeArrowheads="1"/>
              </p:cNvSpPr>
              <p:nvPr/>
            </p:nvSpPr>
            <p:spPr bwMode="auto">
              <a:xfrm>
                <a:off x="1307" y="2257"/>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556" name="Rectangle 169"/>
              <p:cNvSpPr>
                <a:spLocks noChangeArrowheads="1"/>
              </p:cNvSpPr>
              <p:nvPr/>
            </p:nvSpPr>
            <p:spPr bwMode="auto">
              <a:xfrm>
                <a:off x="1322" y="225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557" name="Rectangle 170"/>
              <p:cNvSpPr>
                <a:spLocks noChangeArrowheads="1"/>
              </p:cNvSpPr>
              <p:nvPr/>
            </p:nvSpPr>
            <p:spPr bwMode="auto">
              <a:xfrm>
                <a:off x="1352" y="225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5</a:t>
                </a:r>
                <a:endParaRPr lang="en-US" altLang="zh-CN"/>
              </a:p>
            </p:txBody>
          </p:sp>
          <p:sp>
            <p:nvSpPr>
              <p:cNvPr id="558" name="Rectangle 171"/>
              <p:cNvSpPr>
                <a:spLocks noChangeArrowheads="1"/>
              </p:cNvSpPr>
              <p:nvPr/>
            </p:nvSpPr>
            <p:spPr bwMode="auto">
              <a:xfrm>
                <a:off x="1383" y="225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559" name="Rectangle 172"/>
              <p:cNvSpPr>
                <a:spLocks noChangeArrowheads="1"/>
              </p:cNvSpPr>
              <p:nvPr/>
            </p:nvSpPr>
            <p:spPr bwMode="auto">
              <a:xfrm>
                <a:off x="1422" y="225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0</a:t>
                </a:r>
                <a:endParaRPr lang="en-US" altLang="zh-CN"/>
              </a:p>
            </p:txBody>
          </p:sp>
          <p:sp>
            <p:nvSpPr>
              <p:cNvPr id="560" name="Rectangle 173"/>
              <p:cNvSpPr>
                <a:spLocks noChangeArrowheads="1"/>
              </p:cNvSpPr>
              <p:nvPr/>
            </p:nvSpPr>
            <p:spPr bwMode="auto">
              <a:xfrm>
                <a:off x="1453" y="2257"/>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561" name="Freeform 174"/>
              <p:cNvSpPr>
                <a:spLocks/>
              </p:cNvSpPr>
              <p:nvPr/>
            </p:nvSpPr>
            <p:spPr bwMode="auto">
              <a:xfrm>
                <a:off x="2454" y="916"/>
                <a:ext cx="28" cy="28"/>
              </a:xfrm>
              <a:custGeom>
                <a:avLst/>
                <a:gdLst>
                  <a:gd name="T0" fmla="*/ 0 w 28"/>
                  <a:gd name="T1" fmla="*/ 0 h 28"/>
                  <a:gd name="T2" fmla="*/ 0 w 28"/>
                  <a:gd name="T3" fmla="*/ 28 h 28"/>
                  <a:gd name="T4" fmla="*/ 28 w 28"/>
                  <a:gd name="T5" fmla="*/ 15 h 28"/>
                  <a:gd name="T6" fmla="*/ 0 w 28"/>
                  <a:gd name="T7" fmla="*/ 0 h 28"/>
                  <a:gd name="T8" fmla="*/ 0 60000 65536"/>
                  <a:gd name="T9" fmla="*/ 0 60000 65536"/>
                  <a:gd name="T10" fmla="*/ 0 60000 65536"/>
                  <a:gd name="T11" fmla="*/ 0 60000 65536"/>
                  <a:gd name="T12" fmla="*/ 0 w 28"/>
                  <a:gd name="T13" fmla="*/ 0 h 28"/>
                  <a:gd name="T14" fmla="*/ 28 w 28"/>
                  <a:gd name="T15" fmla="*/ 28 h 28"/>
                </a:gdLst>
                <a:ahLst/>
                <a:cxnLst>
                  <a:cxn ang="T8">
                    <a:pos x="T0" y="T1"/>
                  </a:cxn>
                  <a:cxn ang="T9">
                    <a:pos x="T2" y="T3"/>
                  </a:cxn>
                  <a:cxn ang="T10">
                    <a:pos x="T4" y="T5"/>
                  </a:cxn>
                  <a:cxn ang="T11">
                    <a:pos x="T6" y="T7"/>
                  </a:cxn>
                </a:cxnLst>
                <a:rect l="T12" t="T13" r="T14" b="T15"/>
                <a:pathLst>
                  <a:path w="28" h="28">
                    <a:moveTo>
                      <a:pt x="0" y="0"/>
                    </a:moveTo>
                    <a:lnTo>
                      <a:pt x="0" y="28"/>
                    </a:lnTo>
                    <a:lnTo>
                      <a:pt x="28"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62" name="Freeform 175"/>
              <p:cNvSpPr>
                <a:spLocks/>
              </p:cNvSpPr>
              <p:nvPr/>
            </p:nvSpPr>
            <p:spPr bwMode="auto">
              <a:xfrm>
                <a:off x="2454" y="1239"/>
                <a:ext cx="28" cy="28"/>
              </a:xfrm>
              <a:custGeom>
                <a:avLst/>
                <a:gdLst>
                  <a:gd name="T0" fmla="*/ 0 w 28"/>
                  <a:gd name="T1" fmla="*/ 0 h 28"/>
                  <a:gd name="T2" fmla="*/ 0 w 28"/>
                  <a:gd name="T3" fmla="*/ 28 h 28"/>
                  <a:gd name="T4" fmla="*/ 28 w 28"/>
                  <a:gd name="T5" fmla="*/ 15 h 28"/>
                  <a:gd name="T6" fmla="*/ 0 w 28"/>
                  <a:gd name="T7" fmla="*/ 0 h 28"/>
                  <a:gd name="T8" fmla="*/ 0 60000 65536"/>
                  <a:gd name="T9" fmla="*/ 0 60000 65536"/>
                  <a:gd name="T10" fmla="*/ 0 60000 65536"/>
                  <a:gd name="T11" fmla="*/ 0 60000 65536"/>
                  <a:gd name="T12" fmla="*/ 0 w 28"/>
                  <a:gd name="T13" fmla="*/ 0 h 28"/>
                  <a:gd name="T14" fmla="*/ 28 w 28"/>
                  <a:gd name="T15" fmla="*/ 28 h 28"/>
                </a:gdLst>
                <a:ahLst/>
                <a:cxnLst>
                  <a:cxn ang="T8">
                    <a:pos x="T0" y="T1"/>
                  </a:cxn>
                  <a:cxn ang="T9">
                    <a:pos x="T2" y="T3"/>
                  </a:cxn>
                  <a:cxn ang="T10">
                    <a:pos x="T4" y="T5"/>
                  </a:cxn>
                  <a:cxn ang="T11">
                    <a:pos x="T6" y="T7"/>
                  </a:cxn>
                </a:cxnLst>
                <a:rect l="T12" t="T13" r="T14" b="T15"/>
                <a:pathLst>
                  <a:path w="28" h="28">
                    <a:moveTo>
                      <a:pt x="0" y="0"/>
                    </a:moveTo>
                    <a:lnTo>
                      <a:pt x="0" y="28"/>
                    </a:lnTo>
                    <a:lnTo>
                      <a:pt x="28"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63" name="Freeform 176"/>
              <p:cNvSpPr>
                <a:spLocks/>
              </p:cNvSpPr>
              <p:nvPr/>
            </p:nvSpPr>
            <p:spPr bwMode="auto">
              <a:xfrm>
                <a:off x="4443" y="1725"/>
                <a:ext cx="100" cy="340"/>
              </a:xfrm>
              <a:custGeom>
                <a:avLst/>
                <a:gdLst>
                  <a:gd name="T0" fmla="*/ 0 w 100"/>
                  <a:gd name="T1" fmla="*/ 48 h 340"/>
                  <a:gd name="T2" fmla="*/ 0 w 100"/>
                  <a:gd name="T3" fmla="*/ 42 h 340"/>
                  <a:gd name="T4" fmla="*/ 2 w 100"/>
                  <a:gd name="T5" fmla="*/ 33 h 340"/>
                  <a:gd name="T6" fmla="*/ 7 w 100"/>
                  <a:gd name="T7" fmla="*/ 26 h 340"/>
                  <a:gd name="T8" fmla="*/ 9 w 100"/>
                  <a:gd name="T9" fmla="*/ 20 h 340"/>
                  <a:gd name="T10" fmla="*/ 15 w 100"/>
                  <a:gd name="T11" fmla="*/ 13 h 340"/>
                  <a:gd name="T12" fmla="*/ 20 w 100"/>
                  <a:gd name="T13" fmla="*/ 9 h 340"/>
                  <a:gd name="T14" fmla="*/ 26 w 100"/>
                  <a:gd name="T15" fmla="*/ 4 h 340"/>
                  <a:gd name="T16" fmla="*/ 35 w 100"/>
                  <a:gd name="T17" fmla="*/ 2 h 340"/>
                  <a:gd name="T18" fmla="*/ 41 w 100"/>
                  <a:gd name="T19" fmla="*/ 0 h 340"/>
                  <a:gd name="T20" fmla="*/ 50 w 100"/>
                  <a:gd name="T21" fmla="*/ 0 h 340"/>
                  <a:gd name="T22" fmla="*/ 59 w 100"/>
                  <a:gd name="T23" fmla="*/ 0 h 340"/>
                  <a:gd name="T24" fmla="*/ 65 w 100"/>
                  <a:gd name="T25" fmla="*/ 2 h 340"/>
                  <a:gd name="T26" fmla="*/ 74 w 100"/>
                  <a:gd name="T27" fmla="*/ 4 h 340"/>
                  <a:gd name="T28" fmla="*/ 81 w 100"/>
                  <a:gd name="T29" fmla="*/ 9 h 340"/>
                  <a:gd name="T30" fmla="*/ 85 w 100"/>
                  <a:gd name="T31" fmla="*/ 13 h 340"/>
                  <a:gd name="T32" fmla="*/ 92 w 100"/>
                  <a:gd name="T33" fmla="*/ 20 h 340"/>
                  <a:gd name="T34" fmla="*/ 94 w 100"/>
                  <a:gd name="T35" fmla="*/ 26 h 340"/>
                  <a:gd name="T36" fmla="*/ 98 w 100"/>
                  <a:gd name="T37" fmla="*/ 33 h 340"/>
                  <a:gd name="T38" fmla="*/ 100 w 100"/>
                  <a:gd name="T39" fmla="*/ 42 h 340"/>
                  <a:gd name="T40" fmla="*/ 100 w 100"/>
                  <a:gd name="T41" fmla="*/ 50 h 340"/>
                  <a:gd name="T42" fmla="*/ 100 w 100"/>
                  <a:gd name="T43" fmla="*/ 290 h 340"/>
                  <a:gd name="T44" fmla="*/ 100 w 100"/>
                  <a:gd name="T45" fmla="*/ 299 h 340"/>
                  <a:gd name="T46" fmla="*/ 98 w 100"/>
                  <a:gd name="T47" fmla="*/ 308 h 340"/>
                  <a:gd name="T48" fmla="*/ 94 w 100"/>
                  <a:gd name="T49" fmla="*/ 314 h 340"/>
                  <a:gd name="T50" fmla="*/ 92 w 100"/>
                  <a:gd name="T51" fmla="*/ 321 h 340"/>
                  <a:gd name="T52" fmla="*/ 85 w 100"/>
                  <a:gd name="T53" fmla="*/ 327 h 340"/>
                  <a:gd name="T54" fmla="*/ 81 w 100"/>
                  <a:gd name="T55" fmla="*/ 332 h 340"/>
                  <a:gd name="T56" fmla="*/ 74 w 100"/>
                  <a:gd name="T57" fmla="*/ 336 h 340"/>
                  <a:gd name="T58" fmla="*/ 65 w 100"/>
                  <a:gd name="T59" fmla="*/ 338 h 340"/>
                  <a:gd name="T60" fmla="*/ 59 w 100"/>
                  <a:gd name="T61" fmla="*/ 340 h 340"/>
                  <a:gd name="T62" fmla="*/ 50 w 100"/>
                  <a:gd name="T63" fmla="*/ 340 h 340"/>
                  <a:gd name="T64" fmla="*/ 41 w 100"/>
                  <a:gd name="T65" fmla="*/ 340 h 340"/>
                  <a:gd name="T66" fmla="*/ 35 w 100"/>
                  <a:gd name="T67" fmla="*/ 338 h 340"/>
                  <a:gd name="T68" fmla="*/ 26 w 100"/>
                  <a:gd name="T69" fmla="*/ 336 h 340"/>
                  <a:gd name="T70" fmla="*/ 20 w 100"/>
                  <a:gd name="T71" fmla="*/ 332 h 340"/>
                  <a:gd name="T72" fmla="*/ 15 w 100"/>
                  <a:gd name="T73" fmla="*/ 327 h 340"/>
                  <a:gd name="T74" fmla="*/ 9 w 100"/>
                  <a:gd name="T75" fmla="*/ 321 h 340"/>
                  <a:gd name="T76" fmla="*/ 7 w 100"/>
                  <a:gd name="T77" fmla="*/ 314 h 340"/>
                  <a:gd name="T78" fmla="*/ 2 w 100"/>
                  <a:gd name="T79" fmla="*/ 308 h 340"/>
                  <a:gd name="T80" fmla="*/ 0 w 100"/>
                  <a:gd name="T81" fmla="*/ 299 h 340"/>
                  <a:gd name="T82" fmla="*/ 0 w 100"/>
                  <a:gd name="T83" fmla="*/ 290 h 340"/>
                  <a:gd name="T84" fmla="*/ 0 w 100"/>
                  <a:gd name="T85" fmla="*/ 50 h 340"/>
                  <a:gd name="T86" fmla="*/ 0 w 100"/>
                  <a:gd name="T87" fmla="*/ 48 h 3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0"/>
                  <a:gd name="T133" fmla="*/ 0 h 340"/>
                  <a:gd name="T134" fmla="*/ 100 w 100"/>
                  <a:gd name="T135" fmla="*/ 340 h 34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0" h="340">
                    <a:moveTo>
                      <a:pt x="0" y="48"/>
                    </a:moveTo>
                    <a:lnTo>
                      <a:pt x="0" y="42"/>
                    </a:lnTo>
                    <a:lnTo>
                      <a:pt x="2" y="33"/>
                    </a:lnTo>
                    <a:lnTo>
                      <a:pt x="7" y="26"/>
                    </a:lnTo>
                    <a:lnTo>
                      <a:pt x="9" y="20"/>
                    </a:lnTo>
                    <a:lnTo>
                      <a:pt x="15" y="13"/>
                    </a:lnTo>
                    <a:lnTo>
                      <a:pt x="20" y="9"/>
                    </a:lnTo>
                    <a:lnTo>
                      <a:pt x="26" y="4"/>
                    </a:lnTo>
                    <a:lnTo>
                      <a:pt x="35" y="2"/>
                    </a:lnTo>
                    <a:lnTo>
                      <a:pt x="41" y="0"/>
                    </a:lnTo>
                    <a:lnTo>
                      <a:pt x="50" y="0"/>
                    </a:lnTo>
                    <a:lnTo>
                      <a:pt x="59" y="0"/>
                    </a:lnTo>
                    <a:lnTo>
                      <a:pt x="65" y="2"/>
                    </a:lnTo>
                    <a:lnTo>
                      <a:pt x="74" y="4"/>
                    </a:lnTo>
                    <a:lnTo>
                      <a:pt x="81" y="9"/>
                    </a:lnTo>
                    <a:lnTo>
                      <a:pt x="85" y="13"/>
                    </a:lnTo>
                    <a:lnTo>
                      <a:pt x="92" y="20"/>
                    </a:lnTo>
                    <a:lnTo>
                      <a:pt x="94" y="26"/>
                    </a:lnTo>
                    <a:lnTo>
                      <a:pt x="98" y="33"/>
                    </a:lnTo>
                    <a:lnTo>
                      <a:pt x="100" y="42"/>
                    </a:lnTo>
                    <a:lnTo>
                      <a:pt x="100" y="50"/>
                    </a:lnTo>
                    <a:lnTo>
                      <a:pt x="100" y="290"/>
                    </a:lnTo>
                    <a:lnTo>
                      <a:pt x="100" y="299"/>
                    </a:lnTo>
                    <a:lnTo>
                      <a:pt x="98" y="308"/>
                    </a:lnTo>
                    <a:lnTo>
                      <a:pt x="94" y="314"/>
                    </a:lnTo>
                    <a:lnTo>
                      <a:pt x="92" y="321"/>
                    </a:lnTo>
                    <a:lnTo>
                      <a:pt x="85" y="327"/>
                    </a:lnTo>
                    <a:lnTo>
                      <a:pt x="81" y="332"/>
                    </a:lnTo>
                    <a:lnTo>
                      <a:pt x="74" y="336"/>
                    </a:lnTo>
                    <a:lnTo>
                      <a:pt x="65" y="338"/>
                    </a:lnTo>
                    <a:lnTo>
                      <a:pt x="59" y="340"/>
                    </a:lnTo>
                    <a:lnTo>
                      <a:pt x="50" y="340"/>
                    </a:lnTo>
                    <a:lnTo>
                      <a:pt x="41" y="340"/>
                    </a:lnTo>
                    <a:lnTo>
                      <a:pt x="35" y="338"/>
                    </a:lnTo>
                    <a:lnTo>
                      <a:pt x="26" y="336"/>
                    </a:lnTo>
                    <a:lnTo>
                      <a:pt x="20" y="332"/>
                    </a:lnTo>
                    <a:lnTo>
                      <a:pt x="15" y="327"/>
                    </a:lnTo>
                    <a:lnTo>
                      <a:pt x="9" y="321"/>
                    </a:lnTo>
                    <a:lnTo>
                      <a:pt x="7" y="314"/>
                    </a:lnTo>
                    <a:lnTo>
                      <a:pt x="2" y="308"/>
                    </a:lnTo>
                    <a:lnTo>
                      <a:pt x="0" y="299"/>
                    </a:lnTo>
                    <a:lnTo>
                      <a:pt x="0" y="290"/>
                    </a:lnTo>
                    <a:lnTo>
                      <a:pt x="0" y="50"/>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64" name="Freeform 177"/>
              <p:cNvSpPr>
                <a:spLocks/>
              </p:cNvSpPr>
              <p:nvPr/>
            </p:nvSpPr>
            <p:spPr bwMode="auto">
              <a:xfrm>
                <a:off x="4443" y="1725"/>
                <a:ext cx="100" cy="340"/>
              </a:xfrm>
              <a:custGeom>
                <a:avLst/>
                <a:gdLst>
                  <a:gd name="T0" fmla="*/ 0 w 100"/>
                  <a:gd name="T1" fmla="*/ 48 h 340"/>
                  <a:gd name="T2" fmla="*/ 0 w 100"/>
                  <a:gd name="T3" fmla="*/ 42 h 340"/>
                  <a:gd name="T4" fmla="*/ 2 w 100"/>
                  <a:gd name="T5" fmla="*/ 33 h 340"/>
                  <a:gd name="T6" fmla="*/ 7 w 100"/>
                  <a:gd name="T7" fmla="*/ 26 h 340"/>
                  <a:gd name="T8" fmla="*/ 9 w 100"/>
                  <a:gd name="T9" fmla="*/ 20 h 340"/>
                  <a:gd name="T10" fmla="*/ 15 w 100"/>
                  <a:gd name="T11" fmla="*/ 13 h 340"/>
                  <a:gd name="T12" fmla="*/ 20 w 100"/>
                  <a:gd name="T13" fmla="*/ 9 h 340"/>
                  <a:gd name="T14" fmla="*/ 26 w 100"/>
                  <a:gd name="T15" fmla="*/ 4 h 340"/>
                  <a:gd name="T16" fmla="*/ 35 w 100"/>
                  <a:gd name="T17" fmla="*/ 2 h 340"/>
                  <a:gd name="T18" fmla="*/ 41 w 100"/>
                  <a:gd name="T19" fmla="*/ 0 h 340"/>
                  <a:gd name="T20" fmla="*/ 50 w 100"/>
                  <a:gd name="T21" fmla="*/ 0 h 340"/>
                  <a:gd name="T22" fmla="*/ 59 w 100"/>
                  <a:gd name="T23" fmla="*/ 0 h 340"/>
                  <a:gd name="T24" fmla="*/ 65 w 100"/>
                  <a:gd name="T25" fmla="*/ 2 h 340"/>
                  <a:gd name="T26" fmla="*/ 74 w 100"/>
                  <a:gd name="T27" fmla="*/ 4 h 340"/>
                  <a:gd name="T28" fmla="*/ 81 w 100"/>
                  <a:gd name="T29" fmla="*/ 9 h 340"/>
                  <a:gd name="T30" fmla="*/ 85 w 100"/>
                  <a:gd name="T31" fmla="*/ 13 h 340"/>
                  <a:gd name="T32" fmla="*/ 92 w 100"/>
                  <a:gd name="T33" fmla="*/ 20 h 340"/>
                  <a:gd name="T34" fmla="*/ 94 w 100"/>
                  <a:gd name="T35" fmla="*/ 26 h 340"/>
                  <a:gd name="T36" fmla="*/ 98 w 100"/>
                  <a:gd name="T37" fmla="*/ 33 h 340"/>
                  <a:gd name="T38" fmla="*/ 100 w 100"/>
                  <a:gd name="T39" fmla="*/ 42 h 340"/>
                  <a:gd name="T40" fmla="*/ 100 w 100"/>
                  <a:gd name="T41" fmla="*/ 50 h 340"/>
                  <a:gd name="T42" fmla="*/ 100 w 100"/>
                  <a:gd name="T43" fmla="*/ 290 h 340"/>
                  <a:gd name="T44" fmla="*/ 100 w 100"/>
                  <a:gd name="T45" fmla="*/ 299 h 340"/>
                  <a:gd name="T46" fmla="*/ 98 w 100"/>
                  <a:gd name="T47" fmla="*/ 308 h 340"/>
                  <a:gd name="T48" fmla="*/ 94 w 100"/>
                  <a:gd name="T49" fmla="*/ 314 h 340"/>
                  <a:gd name="T50" fmla="*/ 92 w 100"/>
                  <a:gd name="T51" fmla="*/ 321 h 340"/>
                  <a:gd name="T52" fmla="*/ 85 w 100"/>
                  <a:gd name="T53" fmla="*/ 327 h 340"/>
                  <a:gd name="T54" fmla="*/ 81 w 100"/>
                  <a:gd name="T55" fmla="*/ 332 h 340"/>
                  <a:gd name="T56" fmla="*/ 74 w 100"/>
                  <a:gd name="T57" fmla="*/ 336 h 340"/>
                  <a:gd name="T58" fmla="*/ 65 w 100"/>
                  <a:gd name="T59" fmla="*/ 338 h 340"/>
                  <a:gd name="T60" fmla="*/ 59 w 100"/>
                  <a:gd name="T61" fmla="*/ 340 h 340"/>
                  <a:gd name="T62" fmla="*/ 50 w 100"/>
                  <a:gd name="T63" fmla="*/ 340 h 340"/>
                  <a:gd name="T64" fmla="*/ 41 w 100"/>
                  <a:gd name="T65" fmla="*/ 340 h 340"/>
                  <a:gd name="T66" fmla="*/ 35 w 100"/>
                  <a:gd name="T67" fmla="*/ 338 h 340"/>
                  <a:gd name="T68" fmla="*/ 26 w 100"/>
                  <a:gd name="T69" fmla="*/ 336 h 340"/>
                  <a:gd name="T70" fmla="*/ 20 w 100"/>
                  <a:gd name="T71" fmla="*/ 332 h 340"/>
                  <a:gd name="T72" fmla="*/ 15 w 100"/>
                  <a:gd name="T73" fmla="*/ 327 h 340"/>
                  <a:gd name="T74" fmla="*/ 9 w 100"/>
                  <a:gd name="T75" fmla="*/ 321 h 340"/>
                  <a:gd name="T76" fmla="*/ 7 w 100"/>
                  <a:gd name="T77" fmla="*/ 314 h 340"/>
                  <a:gd name="T78" fmla="*/ 2 w 100"/>
                  <a:gd name="T79" fmla="*/ 308 h 340"/>
                  <a:gd name="T80" fmla="*/ 0 w 100"/>
                  <a:gd name="T81" fmla="*/ 299 h 340"/>
                  <a:gd name="T82" fmla="*/ 0 w 100"/>
                  <a:gd name="T83" fmla="*/ 290 h 340"/>
                  <a:gd name="T84" fmla="*/ 0 w 100"/>
                  <a:gd name="T85" fmla="*/ 50 h 3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340"/>
                  <a:gd name="T131" fmla="*/ 100 w 100"/>
                  <a:gd name="T132" fmla="*/ 340 h 34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340">
                    <a:moveTo>
                      <a:pt x="0" y="48"/>
                    </a:moveTo>
                    <a:lnTo>
                      <a:pt x="0" y="42"/>
                    </a:lnTo>
                    <a:lnTo>
                      <a:pt x="2" y="33"/>
                    </a:lnTo>
                    <a:lnTo>
                      <a:pt x="7" y="26"/>
                    </a:lnTo>
                    <a:lnTo>
                      <a:pt x="9" y="20"/>
                    </a:lnTo>
                    <a:lnTo>
                      <a:pt x="15" y="13"/>
                    </a:lnTo>
                    <a:lnTo>
                      <a:pt x="20" y="9"/>
                    </a:lnTo>
                    <a:lnTo>
                      <a:pt x="26" y="4"/>
                    </a:lnTo>
                    <a:lnTo>
                      <a:pt x="35" y="2"/>
                    </a:lnTo>
                    <a:lnTo>
                      <a:pt x="41" y="0"/>
                    </a:lnTo>
                    <a:lnTo>
                      <a:pt x="50" y="0"/>
                    </a:lnTo>
                    <a:lnTo>
                      <a:pt x="59" y="0"/>
                    </a:lnTo>
                    <a:lnTo>
                      <a:pt x="65" y="2"/>
                    </a:lnTo>
                    <a:lnTo>
                      <a:pt x="74" y="4"/>
                    </a:lnTo>
                    <a:lnTo>
                      <a:pt x="81" y="9"/>
                    </a:lnTo>
                    <a:lnTo>
                      <a:pt x="85" y="13"/>
                    </a:lnTo>
                    <a:lnTo>
                      <a:pt x="92" y="20"/>
                    </a:lnTo>
                    <a:lnTo>
                      <a:pt x="94" y="26"/>
                    </a:lnTo>
                    <a:lnTo>
                      <a:pt x="98" y="33"/>
                    </a:lnTo>
                    <a:lnTo>
                      <a:pt x="100" y="42"/>
                    </a:lnTo>
                    <a:lnTo>
                      <a:pt x="100" y="50"/>
                    </a:lnTo>
                    <a:lnTo>
                      <a:pt x="100" y="290"/>
                    </a:lnTo>
                    <a:lnTo>
                      <a:pt x="100" y="299"/>
                    </a:lnTo>
                    <a:lnTo>
                      <a:pt x="98" y="308"/>
                    </a:lnTo>
                    <a:lnTo>
                      <a:pt x="94" y="314"/>
                    </a:lnTo>
                    <a:lnTo>
                      <a:pt x="92" y="321"/>
                    </a:lnTo>
                    <a:lnTo>
                      <a:pt x="85" y="327"/>
                    </a:lnTo>
                    <a:lnTo>
                      <a:pt x="81" y="332"/>
                    </a:lnTo>
                    <a:lnTo>
                      <a:pt x="74" y="336"/>
                    </a:lnTo>
                    <a:lnTo>
                      <a:pt x="65" y="338"/>
                    </a:lnTo>
                    <a:lnTo>
                      <a:pt x="59" y="340"/>
                    </a:lnTo>
                    <a:lnTo>
                      <a:pt x="50" y="340"/>
                    </a:lnTo>
                    <a:lnTo>
                      <a:pt x="41" y="340"/>
                    </a:lnTo>
                    <a:lnTo>
                      <a:pt x="35" y="338"/>
                    </a:lnTo>
                    <a:lnTo>
                      <a:pt x="26" y="336"/>
                    </a:lnTo>
                    <a:lnTo>
                      <a:pt x="20" y="332"/>
                    </a:lnTo>
                    <a:lnTo>
                      <a:pt x="15" y="327"/>
                    </a:lnTo>
                    <a:lnTo>
                      <a:pt x="9" y="321"/>
                    </a:lnTo>
                    <a:lnTo>
                      <a:pt x="7" y="314"/>
                    </a:lnTo>
                    <a:lnTo>
                      <a:pt x="2" y="308"/>
                    </a:lnTo>
                    <a:lnTo>
                      <a:pt x="0" y="299"/>
                    </a:lnTo>
                    <a:lnTo>
                      <a:pt x="0" y="290"/>
                    </a:lnTo>
                    <a:lnTo>
                      <a:pt x="0" y="5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65" name="Rectangle 178"/>
              <p:cNvSpPr>
                <a:spLocks noChangeArrowheads="1"/>
              </p:cNvSpPr>
              <p:nvPr/>
            </p:nvSpPr>
            <p:spPr bwMode="auto">
              <a:xfrm>
                <a:off x="4463" y="1985"/>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0</a:t>
                </a:r>
                <a:endParaRPr lang="en-US" altLang="zh-CN"/>
              </a:p>
            </p:txBody>
          </p:sp>
          <p:sp>
            <p:nvSpPr>
              <p:cNvPr id="566" name="Freeform 179"/>
              <p:cNvSpPr>
                <a:spLocks/>
              </p:cNvSpPr>
              <p:nvPr/>
            </p:nvSpPr>
            <p:spPr bwMode="auto">
              <a:xfrm>
                <a:off x="2399" y="1697"/>
                <a:ext cx="103" cy="340"/>
              </a:xfrm>
              <a:custGeom>
                <a:avLst/>
                <a:gdLst>
                  <a:gd name="T0" fmla="*/ 0 w 103"/>
                  <a:gd name="T1" fmla="*/ 48 h 340"/>
                  <a:gd name="T2" fmla="*/ 3 w 103"/>
                  <a:gd name="T3" fmla="*/ 41 h 340"/>
                  <a:gd name="T4" fmla="*/ 5 w 103"/>
                  <a:gd name="T5" fmla="*/ 32 h 340"/>
                  <a:gd name="T6" fmla="*/ 7 w 103"/>
                  <a:gd name="T7" fmla="*/ 26 h 340"/>
                  <a:gd name="T8" fmla="*/ 11 w 103"/>
                  <a:gd name="T9" fmla="*/ 19 h 340"/>
                  <a:gd name="T10" fmla="*/ 16 w 103"/>
                  <a:gd name="T11" fmla="*/ 13 h 340"/>
                  <a:gd name="T12" fmla="*/ 22 w 103"/>
                  <a:gd name="T13" fmla="*/ 8 h 340"/>
                  <a:gd name="T14" fmla="*/ 29 w 103"/>
                  <a:gd name="T15" fmla="*/ 4 h 340"/>
                  <a:gd name="T16" fmla="*/ 37 w 103"/>
                  <a:gd name="T17" fmla="*/ 2 h 340"/>
                  <a:gd name="T18" fmla="*/ 44 w 103"/>
                  <a:gd name="T19" fmla="*/ 0 h 340"/>
                  <a:gd name="T20" fmla="*/ 53 w 103"/>
                  <a:gd name="T21" fmla="*/ 0 h 340"/>
                  <a:gd name="T22" fmla="*/ 61 w 103"/>
                  <a:gd name="T23" fmla="*/ 0 h 340"/>
                  <a:gd name="T24" fmla="*/ 68 w 103"/>
                  <a:gd name="T25" fmla="*/ 2 h 340"/>
                  <a:gd name="T26" fmla="*/ 74 w 103"/>
                  <a:gd name="T27" fmla="*/ 4 h 340"/>
                  <a:gd name="T28" fmla="*/ 81 w 103"/>
                  <a:gd name="T29" fmla="*/ 8 h 340"/>
                  <a:gd name="T30" fmla="*/ 88 w 103"/>
                  <a:gd name="T31" fmla="*/ 13 h 340"/>
                  <a:gd name="T32" fmla="*/ 92 w 103"/>
                  <a:gd name="T33" fmla="*/ 19 h 340"/>
                  <a:gd name="T34" fmla="*/ 96 w 103"/>
                  <a:gd name="T35" fmla="*/ 26 h 340"/>
                  <a:gd name="T36" fmla="*/ 101 w 103"/>
                  <a:gd name="T37" fmla="*/ 32 h 340"/>
                  <a:gd name="T38" fmla="*/ 103 w 103"/>
                  <a:gd name="T39" fmla="*/ 41 h 340"/>
                  <a:gd name="T40" fmla="*/ 103 w 103"/>
                  <a:gd name="T41" fmla="*/ 50 h 340"/>
                  <a:gd name="T42" fmla="*/ 103 w 103"/>
                  <a:gd name="T43" fmla="*/ 290 h 340"/>
                  <a:gd name="T44" fmla="*/ 103 w 103"/>
                  <a:gd name="T45" fmla="*/ 299 h 340"/>
                  <a:gd name="T46" fmla="*/ 101 w 103"/>
                  <a:gd name="T47" fmla="*/ 307 h 340"/>
                  <a:gd name="T48" fmla="*/ 96 w 103"/>
                  <a:gd name="T49" fmla="*/ 314 h 340"/>
                  <a:gd name="T50" fmla="*/ 92 w 103"/>
                  <a:gd name="T51" fmla="*/ 320 h 340"/>
                  <a:gd name="T52" fmla="*/ 88 w 103"/>
                  <a:gd name="T53" fmla="*/ 327 h 340"/>
                  <a:gd name="T54" fmla="*/ 81 w 103"/>
                  <a:gd name="T55" fmla="*/ 331 h 340"/>
                  <a:gd name="T56" fmla="*/ 74 w 103"/>
                  <a:gd name="T57" fmla="*/ 336 h 340"/>
                  <a:gd name="T58" fmla="*/ 68 w 103"/>
                  <a:gd name="T59" fmla="*/ 338 h 340"/>
                  <a:gd name="T60" fmla="*/ 61 w 103"/>
                  <a:gd name="T61" fmla="*/ 340 h 340"/>
                  <a:gd name="T62" fmla="*/ 53 w 103"/>
                  <a:gd name="T63" fmla="*/ 340 h 340"/>
                  <a:gd name="T64" fmla="*/ 44 w 103"/>
                  <a:gd name="T65" fmla="*/ 340 h 340"/>
                  <a:gd name="T66" fmla="*/ 37 w 103"/>
                  <a:gd name="T67" fmla="*/ 338 h 340"/>
                  <a:gd name="T68" fmla="*/ 29 w 103"/>
                  <a:gd name="T69" fmla="*/ 336 h 340"/>
                  <a:gd name="T70" fmla="*/ 22 w 103"/>
                  <a:gd name="T71" fmla="*/ 331 h 340"/>
                  <a:gd name="T72" fmla="*/ 18 w 103"/>
                  <a:gd name="T73" fmla="*/ 327 h 340"/>
                  <a:gd name="T74" fmla="*/ 11 w 103"/>
                  <a:gd name="T75" fmla="*/ 320 h 340"/>
                  <a:gd name="T76" fmla="*/ 7 w 103"/>
                  <a:gd name="T77" fmla="*/ 314 h 340"/>
                  <a:gd name="T78" fmla="*/ 5 w 103"/>
                  <a:gd name="T79" fmla="*/ 307 h 340"/>
                  <a:gd name="T80" fmla="*/ 3 w 103"/>
                  <a:gd name="T81" fmla="*/ 299 h 340"/>
                  <a:gd name="T82" fmla="*/ 3 w 103"/>
                  <a:gd name="T83" fmla="*/ 290 h 340"/>
                  <a:gd name="T84" fmla="*/ 3 w 103"/>
                  <a:gd name="T85" fmla="*/ 50 h 340"/>
                  <a:gd name="T86" fmla="*/ 0 w 103"/>
                  <a:gd name="T87" fmla="*/ 48 h 3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3"/>
                  <a:gd name="T133" fmla="*/ 0 h 340"/>
                  <a:gd name="T134" fmla="*/ 103 w 103"/>
                  <a:gd name="T135" fmla="*/ 340 h 34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3" h="340">
                    <a:moveTo>
                      <a:pt x="0" y="48"/>
                    </a:moveTo>
                    <a:lnTo>
                      <a:pt x="3" y="41"/>
                    </a:lnTo>
                    <a:lnTo>
                      <a:pt x="5" y="32"/>
                    </a:lnTo>
                    <a:lnTo>
                      <a:pt x="7" y="26"/>
                    </a:lnTo>
                    <a:lnTo>
                      <a:pt x="11" y="19"/>
                    </a:lnTo>
                    <a:lnTo>
                      <a:pt x="16" y="13"/>
                    </a:lnTo>
                    <a:lnTo>
                      <a:pt x="22" y="8"/>
                    </a:lnTo>
                    <a:lnTo>
                      <a:pt x="29" y="4"/>
                    </a:lnTo>
                    <a:lnTo>
                      <a:pt x="37" y="2"/>
                    </a:lnTo>
                    <a:lnTo>
                      <a:pt x="44" y="0"/>
                    </a:lnTo>
                    <a:lnTo>
                      <a:pt x="53" y="0"/>
                    </a:lnTo>
                    <a:lnTo>
                      <a:pt x="61" y="0"/>
                    </a:lnTo>
                    <a:lnTo>
                      <a:pt x="68" y="2"/>
                    </a:lnTo>
                    <a:lnTo>
                      <a:pt x="74" y="4"/>
                    </a:lnTo>
                    <a:lnTo>
                      <a:pt x="81" y="8"/>
                    </a:lnTo>
                    <a:lnTo>
                      <a:pt x="88" y="13"/>
                    </a:lnTo>
                    <a:lnTo>
                      <a:pt x="92" y="19"/>
                    </a:lnTo>
                    <a:lnTo>
                      <a:pt x="96" y="26"/>
                    </a:lnTo>
                    <a:lnTo>
                      <a:pt x="101" y="32"/>
                    </a:lnTo>
                    <a:lnTo>
                      <a:pt x="103" y="41"/>
                    </a:lnTo>
                    <a:lnTo>
                      <a:pt x="103" y="50"/>
                    </a:lnTo>
                    <a:lnTo>
                      <a:pt x="103" y="290"/>
                    </a:lnTo>
                    <a:lnTo>
                      <a:pt x="103" y="299"/>
                    </a:lnTo>
                    <a:lnTo>
                      <a:pt x="101" y="307"/>
                    </a:lnTo>
                    <a:lnTo>
                      <a:pt x="96" y="314"/>
                    </a:lnTo>
                    <a:lnTo>
                      <a:pt x="92" y="320"/>
                    </a:lnTo>
                    <a:lnTo>
                      <a:pt x="88" y="327"/>
                    </a:lnTo>
                    <a:lnTo>
                      <a:pt x="81" y="331"/>
                    </a:lnTo>
                    <a:lnTo>
                      <a:pt x="74" y="336"/>
                    </a:lnTo>
                    <a:lnTo>
                      <a:pt x="68" y="338"/>
                    </a:lnTo>
                    <a:lnTo>
                      <a:pt x="61" y="340"/>
                    </a:lnTo>
                    <a:lnTo>
                      <a:pt x="53" y="340"/>
                    </a:lnTo>
                    <a:lnTo>
                      <a:pt x="44" y="340"/>
                    </a:lnTo>
                    <a:lnTo>
                      <a:pt x="37" y="338"/>
                    </a:lnTo>
                    <a:lnTo>
                      <a:pt x="29" y="336"/>
                    </a:lnTo>
                    <a:lnTo>
                      <a:pt x="22" y="331"/>
                    </a:lnTo>
                    <a:lnTo>
                      <a:pt x="18" y="327"/>
                    </a:lnTo>
                    <a:lnTo>
                      <a:pt x="11" y="320"/>
                    </a:lnTo>
                    <a:lnTo>
                      <a:pt x="7" y="314"/>
                    </a:lnTo>
                    <a:lnTo>
                      <a:pt x="5" y="307"/>
                    </a:lnTo>
                    <a:lnTo>
                      <a:pt x="3" y="299"/>
                    </a:lnTo>
                    <a:lnTo>
                      <a:pt x="3" y="290"/>
                    </a:lnTo>
                    <a:lnTo>
                      <a:pt x="3" y="50"/>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67" name="Freeform 180"/>
              <p:cNvSpPr>
                <a:spLocks/>
              </p:cNvSpPr>
              <p:nvPr/>
            </p:nvSpPr>
            <p:spPr bwMode="auto">
              <a:xfrm>
                <a:off x="2399" y="1697"/>
                <a:ext cx="103" cy="340"/>
              </a:xfrm>
              <a:custGeom>
                <a:avLst/>
                <a:gdLst>
                  <a:gd name="T0" fmla="*/ 0 w 103"/>
                  <a:gd name="T1" fmla="*/ 48 h 340"/>
                  <a:gd name="T2" fmla="*/ 3 w 103"/>
                  <a:gd name="T3" fmla="*/ 41 h 340"/>
                  <a:gd name="T4" fmla="*/ 5 w 103"/>
                  <a:gd name="T5" fmla="*/ 32 h 340"/>
                  <a:gd name="T6" fmla="*/ 7 w 103"/>
                  <a:gd name="T7" fmla="*/ 26 h 340"/>
                  <a:gd name="T8" fmla="*/ 11 w 103"/>
                  <a:gd name="T9" fmla="*/ 19 h 340"/>
                  <a:gd name="T10" fmla="*/ 16 w 103"/>
                  <a:gd name="T11" fmla="*/ 13 h 340"/>
                  <a:gd name="T12" fmla="*/ 22 w 103"/>
                  <a:gd name="T13" fmla="*/ 8 h 340"/>
                  <a:gd name="T14" fmla="*/ 29 w 103"/>
                  <a:gd name="T15" fmla="*/ 4 h 340"/>
                  <a:gd name="T16" fmla="*/ 37 w 103"/>
                  <a:gd name="T17" fmla="*/ 2 h 340"/>
                  <a:gd name="T18" fmla="*/ 44 w 103"/>
                  <a:gd name="T19" fmla="*/ 0 h 340"/>
                  <a:gd name="T20" fmla="*/ 53 w 103"/>
                  <a:gd name="T21" fmla="*/ 0 h 340"/>
                  <a:gd name="T22" fmla="*/ 61 w 103"/>
                  <a:gd name="T23" fmla="*/ 0 h 340"/>
                  <a:gd name="T24" fmla="*/ 68 w 103"/>
                  <a:gd name="T25" fmla="*/ 2 h 340"/>
                  <a:gd name="T26" fmla="*/ 74 w 103"/>
                  <a:gd name="T27" fmla="*/ 4 h 340"/>
                  <a:gd name="T28" fmla="*/ 81 w 103"/>
                  <a:gd name="T29" fmla="*/ 8 h 340"/>
                  <a:gd name="T30" fmla="*/ 88 w 103"/>
                  <a:gd name="T31" fmla="*/ 13 h 340"/>
                  <a:gd name="T32" fmla="*/ 92 w 103"/>
                  <a:gd name="T33" fmla="*/ 19 h 340"/>
                  <a:gd name="T34" fmla="*/ 96 w 103"/>
                  <a:gd name="T35" fmla="*/ 26 h 340"/>
                  <a:gd name="T36" fmla="*/ 101 w 103"/>
                  <a:gd name="T37" fmla="*/ 32 h 340"/>
                  <a:gd name="T38" fmla="*/ 103 w 103"/>
                  <a:gd name="T39" fmla="*/ 41 h 340"/>
                  <a:gd name="T40" fmla="*/ 103 w 103"/>
                  <a:gd name="T41" fmla="*/ 50 h 340"/>
                  <a:gd name="T42" fmla="*/ 103 w 103"/>
                  <a:gd name="T43" fmla="*/ 290 h 340"/>
                  <a:gd name="T44" fmla="*/ 103 w 103"/>
                  <a:gd name="T45" fmla="*/ 299 h 340"/>
                  <a:gd name="T46" fmla="*/ 101 w 103"/>
                  <a:gd name="T47" fmla="*/ 307 h 340"/>
                  <a:gd name="T48" fmla="*/ 96 w 103"/>
                  <a:gd name="T49" fmla="*/ 314 h 340"/>
                  <a:gd name="T50" fmla="*/ 92 w 103"/>
                  <a:gd name="T51" fmla="*/ 320 h 340"/>
                  <a:gd name="T52" fmla="*/ 88 w 103"/>
                  <a:gd name="T53" fmla="*/ 327 h 340"/>
                  <a:gd name="T54" fmla="*/ 81 w 103"/>
                  <a:gd name="T55" fmla="*/ 331 h 340"/>
                  <a:gd name="T56" fmla="*/ 74 w 103"/>
                  <a:gd name="T57" fmla="*/ 336 h 340"/>
                  <a:gd name="T58" fmla="*/ 68 w 103"/>
                  <a:gd name="T59" fmla="*/ 338 h 340"/>
                  <a:gd name="T60" fmla="*/ 61 w 103"/>
                  <a:gd name="T61" fmla="*/ 340 h 340"/>
                  <a:gd name="T62" fmla="*/ 53 w 103"/>
                  <a:gd name="T63" fmla="*/ 340 h 340"/>
                  <a:gd name="T64" fmla="*/ 44 w 103"/>
                  <a:gd name="T65" fmla="*/ 340 h 340"/>
                  <a:gd name="T66" fmla="*/ 37 w 103"/>
                  <a:gd name="T67" fmla="*/ 338 h 340"/>
                  <a:gd name="T68" fmla="*/ 29 w 103"/>
                  <a:gd name="T69" fmla="*/ 336 h 340"/>
                  <a:gd name="T70" fmla="*/ 22 w 103"/>
                  <a:gd name="T71" fmla="*/ 331 h 340"/>
                  <a:gd name="T72" fmla="*/ 18 w 103"/>
                  <a:gd name="T73" fmla="*/ 327 h 340"/>
                  <a:gd name="T74" fmla="*/ 11 w 103"/>
                  <a:gd name="T75" fmla="*/ 320 h 340"/>
                  <a:gd name="T76" fmla="*/ 7 w 103"/>
                  <a:gd name="T77" fmla="*/ 314 h 340"/>
                  <a:gd name="T78" fmla="*/ 5 w 103"/>
                  <a:gd name="T79" fmla="*/ 307 h 340"/>
                  <a:gd name="T80" fmla="*/ 3 w 103"/>
                  <a:gd name="T81" fmla="*/ 299 h 340"/>
                  <a:gd name="T82" fmla="*/ 3 w 103"/>
                  <a:gd name="T83" fmla="*/ 290 h 340"/>
                  <a:gd name="T84" fmla="*/ 3 w 103"/>
                  <a:gd name="T85" fmla="*/ 50 h 3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3"/>
                  <a:gd name="T130" fmla="*/ 0 h 340"/>
                  <a:gd name="T131" fmla="*/ 103 w 103"/>
                  <a:gd name="T132" fmla="*/ 340 h 34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3" h="340">
                    <a:moveTo>
                      <a:pt x="0" y="48"/>
                    </a:moveTo>
                    <a:lnTo>
                      <a:pt x="3" y="41"/>
                    </a:lnTo>
                    <a:lnTo>
                      <a:pt x="5" y="32"/>
                    </a:lnTo>
                    <a:lnTo>
                      <a:pt x="7" y="26"/>
                    </a:lnTo>
                    <a:lnTo>
                      <a:pt x="11" y="19"/>
                    </a:lnTo>
                    <a:lnTo>
                      <a:pt x="16" y="13"/>
                    </a:lnTo>
                    <a:lnTo>
                      <a:pt x="22" y="8"/>
                    </a:lnTo>
                    <a:lnTo>
                      <a:pt x="29" y="4"/>
                    </a:lnTo>
                    <a:lnTo>
                      <a:pt x="37" y="2"/>
                    </a:lnTo>
                    <a:lnTo>
                      <a:pt x="44" y="0"/>
                    </a:lnTo>
                    <a:lnTo>
                      <a:pt x="53" y="0"/>
                    </a:lnTo>
                    <a:lnTo>
                      <a:pt x="61" y="0"/>
                    </a:lnTo>
                    <a:lnTo>
                      <a:pt x="68" y="2"/>
                    </a:lnTo>
                    <a:lnTo>
                      <a:pt x="74" y="4"/>
                    </a:lnTo>
                    <a:lnTo>
                      <a:pt x="81" y="8"/>
                    </a:lnTo>
                    <a:lnTo>
                      <a:pt x="88" y="13"/>
                    </a:lnTo>
                    <a:lnTo>
                      <a:pt x="92" y="19"/>
                    </a:lnTo>
                    <a:lnTo>
                      <a:pt x="96" y="26"/>
                    </a:lnTo>
                    <a:lnTo>
                      <a:pt x="101" y="32"/>
                    </a:lnTo>
                    <a:lnTo>
                      <a:pt x="103" y="41"/>
                    </a:lnTo>
                    <a:lnTo>
                      <a:pt x="103" y="50"/>
                    </a:lnTo>
                    <a:lnTo>
                      <a:pt x="103" y="290"/>
                    </a:lnTo>
                    <a:lnTo>
                      <a:pt x="103" y="299"/>
                    </a:lnTo>
                    <a:lnTo>
                      <a:pt x="101" y="307"/>
                    </a:lnTo>
                    <a:lnTo>
                      <a:pt x="96" y="314"/>
                    </a:lnTo>
                    <a:lnTo>
                      <a:pt x="92" y="320"/>
                    </a:lnTo>
                    <a:lnTo>
                      <a:pt x="88" y="327"/>
                    </a:lnTo>
                    <a:lnTo>
                      <a:pt x="81" y="331"/>
                    </a:lnTo>
                    <a:lnTo>
                      <a:pt x="74" y="336"/>
                    </a:lnTo>
                    <a:lnTo>
                      <a:pt x="68" y="338"/>
                    </a:lnTo>
                    <a:lnTo>
                      <a:pt x="61" y="340"/>
                    </a:lnTo>
                    <a:lnTo>
                      <a:pt x="53" y="340"/>
                    </a:lnTo>
                    <a:lnTo>
                      <a:pt x="44" y="340"/>
                    </a:lnTo>
                    <a:lnTo>
                      <a:pt x="37" y="338"/>
                    </a:lnTo>
                    <a:lnTo>
                      <a:pt x="29" y="336"/>
                    </a:lnTo>
                    <a:lnTo>
                      <a:pt x="22" y="331"/>
                    </a:lnTo>
                    <a:lnTo>
                      <a:pt x="18" y="327"/>
                    </a:lnTo>
                    <a:lnTo>
                      <a:pt x="11" y="320"/>
                    </a:lnTo>
                    <a:lnTo>
                      <a:pt x="7" y="314"/>
                    </a:lnTo>
                    <a:lnTo>
                      <a:pt x="5" y="307"/>
                    </a:lnTo>
                    <a:lnTo>
                      <a:pt x="3" y="299"/>
                    </a:lnTo>
                    <a:lnTo>
                      <a:pt x="3" y="290"/>
                    </a:lnTo>
                    <a:lnTo>
                      <a:pt x="3" y="5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68" name="Rectangle 181"/>
              <p:cNvSpPr>
                <a:spLocks noChangeArrowheads="1"/>
              </p:cNvSpPr>
              <p:nvPr/>
            </p:nvSpPr>
            <p:spPr bwMode="auto">
              <a:xfrm>
                <a:off x="2421" y="171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0</a:t>
                </a:r>
                <a:endParaRPr lang="en-US" altLang="zh-CN"/>
              </a:p>
            </p:txBody>
          </p:sp>
          <p:sp>
            <p:nvSpPr>
              <p:cNvPr id="569" name="Freeform 182"/>
              <p:cNvSpPr>
                <a:spLocks/>
              </p:cNvSpPr>
              <p:nvPr/>
            </p:nvSpPr>
            <p:spPr bwMode="auto">
              <a:xfrm>
                <a:off x="2360" y="2539"/>
                <a:ext cx="103" cy="342"/>
              </a:xfrm>
              <a:custGeom>
                <a:avLst/>
                <a:gdLst>
                  <a:gd name="T0" fmla="*/ 0 w 103"/>
                  <a:gd name="T1" fmla="*/ 50 h 342"/>
                  <a:gd name="T2" fmla="*/ 2 w 103"/>
                  <a:gd name="T3" fmla="*/ 43 h 342"/>
                  <a:gd name="T4" fmla="*/ 4 w 103"/>
                  <a:gd name="T5" fmla="*/ 35 h 342"/>
                  <a:gd name="T6" fmla="*/ 7 w 103"/>
                  <a:gd name="T7" fmla="*/ 28 h 342"/>
                  <a:gd name="T8" fmla="*/ 11 w 103"/>
                  <a:gd name="T9" fmla="*/ 22 h 342"/>
                  <a:gd name="T10" fmla="*/ 15 w 103"/>
                  <a:gd name="T11" fmla="*/ 15 h 342"/>
                  <a:gd name="T12" fmla="*/ 22 w 103"/>
                  <a:gd name="T13" fmla="*/ 11 h 342"/>
                  <a:gd name="T14" fmla="*/ 28 w 103"/>
                  <a:gd name="T15" fmla="*/ 6 h 342"/>
                  <a:gd name="T16" fmla="*/ 35 w 103"/>
                  <a:gd name="T17" fmla="*/ 4 h 342"/>
                  <a:gd name="T18" fmla="*/ 44 w 103"/>
                  <a:gd name="T19" fmla="*/ 2 h 342"/>
                  <a:gd name="T20" fmla="*/ 50 w 103"/>
                  <a:gd name="T21" fmla="*/ 0 h 342"/>
                  <a:gd name="T22" fmla="*/ 59 w 103"/>
                  <a:gd name="T23" fmla="*/ 2 h 342"/>
                  <a:gd name="T24" fmla="*/ 68 w 103"/>
                  <a:gd name="T25" fmla="*/ 4 h 342"/>
                  <a:gd name="T26" fmla="*/ 74 w 103"/>
                  <a:gd name="T27" fmla="*/ 6 h 342"/>
                  <a:gd name="T28" fmla="*/ 81 w 103"/>
                  <a:gd name="T29" fmla="*/ 11 h 342"/>
                  <a:gd name="T30" fmla="*/ 87 w 103"/>
                  <a:gd name="T31" fmla="*/ 15 h 342"/>
                  <a:gd name="T32" fmla="*/ 92 w 103"/>
                  <a:gd name="T33" fmla="*/ 22 h 342"/>
                  <a:gd name="T34" fmla="*/ 96 w 103"/>
                  <a:gd name="T35" fmla="*/ 28 h 342"/>
                  <a:gd name="T36" fmla="*/ 98 w 103"/>
                  <a:gd name="T37" fmla="*/ 35 h 342"/>
                  <a:gd name="T38" fmla="*/ 100 w 103"/>
                  <a:gd name="T39" fmla="*/ 43 h 342"/>
                  <a:gd name="T40" fmla="*/ 103 w 103"/>
                  <a:gd name="T41" fmla="*/ 50 h 342"/>
                  <a:gd name="T42" fmla="*/ 103 w 103"/>
                  <a:gd name="T43" fmla="*/ 292 h 342"/>
                  <a:gd name="T44" fmla="*/ 100 w 103"/>
                  <a:gd name="T45" fmla="*/ 301 h 342"/>
                  <a:gd name="T46" fmla="*/ 98 w 103"/>
                  <a:gd name="T47" fmla="*/ 307 h 342"/>
                  <a:gd name="T48" fmla="*/ 96 w 103"/>
                  <a:gd name="T49" fmla="*/ 316 h 342"/>
                  <a:gd name="T50" fmla="*/ 92 w 103"/>
                  <a:gd name="T51" fmla="*/ 323 h 342"/>
                  <a:gd name="T52" fmla="*/ 87 w 103"/>
                  <a:gd name="T53" fmla="*/ 329 h 342"/>
                  <a:gd name="T54" fmla="*/ 81 w 103"/>
                  <a:gd name="T55" fmla="*/ 333 h 342"/>
                  <a:gd name="T56" fmla="*/ 74 w 103"/>
                  <a:gd name="T57" fmla="*/ 338 h 342"/>
                  <a:gd name="T58" fmla="*/ 68 w 103"/>
                  <a:gd name="T59" fmla="*/ 340 h 342"/>
                  <a:gd name="T60" fmla="*/ 59 w 103"/>
                  <a:gd name="T61" fmla="*/ 342 h 342"/>
                  <a:gd name="T62" fmla="*/ 50 w 103"/>
                  <a:gd name="T63" fmla="*/ 342 h 342"/>
                  <a:gd name="T64" fmla="*/ 44 w 103"/>
                  <a:gd name="T65" fmla="*/ 342 h 342"/>
                  <a:gd name="T66" fmla="*/ 35 w 103"/>
                  <a:gd name="T67" fmla="*/ 340 h 342"/>
                  <a:gd name="T68" fmla="*/ 28 w 103"/>
                  <a:gd name="T69" fmla="*/ 338 h 342"/>
                  <a:gd name="T70" fmla="*/ 22 w 103"/>
                  <a:gd name="T71" fmla="*/ 333 h 342"/>
                  <a:gd name="T72" fmla="*/ 15 w 103"/>
                  <a:gd name="T73" fmla="*/ 329 h 342"/>
                  <a:gd name="T74" fmla="*/ 11 w 103"/>
                  <a:gd name="T75" fmla="*/ 323 h 342"/>
                  <a:gd name="T76" fmla="*/ 7 w 103"/>
                  <a:gd name="T77" fmla="*/ 316 h 342"/>
                  <a:gd name="T78" fmla="*/ 4 w 103"/>
                  <a:gd name="T79" fmla="*/ 307 h 342"/>
                  <a:gd name="T80" fmla="*/ 2 w 103"/>
                  <a:gd name="T81" fmla="*/ 301 h 342"/>
                  <a:gd name="T82" fmla="*/ 0 w 103"/>
                  <a:gd name="T83" fmla="*/ 292 h 342"/>
                  <a:gd name="T84" fmla="*/ 0 w 103"/>
                  <a:gd name="T85" fmla="*/ 50 h 3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3"/>
                  <a:gd name="T130" fmla="*/ 0 h 342"/>
                  <a:gd name="T131" fmla="*/ 103 w 103"/>
                  <a:gd name="T132" fmla="*/ 342 h 3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3" h="342">
                    <a:moveTo>
                      <a:pt x="0" y="50"/>
                    </a:moveTo>
                    <a:lnTo>
                      <a:pt x="2" y="43"/>
                    </a:lnTo>
                    <a:lnTo>
                      <a:pt x="4" y="35"/>
                    </a:lnTo>
                    <a:lnTo>
                      <a:pt x="7" y="28"/>
                    </a:lnTo>
                    <a:lnTo>
                      <a:pt x="11" y="22"/>
                    </a:lnTo>
                    <a:lnTo>
                      <a:pt x="15" y="15"/>
                    </a:lnTo>
                    <a:lnTo>
                      <a:pt x="22" y="11"/>
                    </a:lnTo>
                    <a:lnTo>
                      <a:pt x="28" y="6"/>
                    </a:lnTo>
                    <a:lnTo>
                      <a:pt x="35" y="4"/>
                    </a:lnTo>
                    <a:lnTo>
                      <a:pt x="44" y="2"/>
                    </a:lnTo>
                    <a:lnTo>
                      <a:pt x="50" y="0"/>
                    </a:lnTo>
                    <a:lnTo>
                      <a:pt x="59" y="2"/>
                    </a:lnTo>
                    <a:lnTo>
                      <a:pt x="68" y="4"/>
                    </a:lnTo>
                    <a:lnTo>
                      <a:pt x="74" y="6"/>
                    </a:lnTo>
                    <a:lnTo>
                      <a:pt x="81" y="11"/>
                    </a:lnTo>
                    <a:lnTo>
                      <a:pt x="87" y="15"/>
                    </a:lnTo>
                    <a:lnTo>
                      <a:pt x="92" y="22"/>
                    </a:lnTo>
                    <a:lnTo>
                      <a:pt x="96" y="28"/>
                    </a:lnTo>
                    <a:lnTo>
                      <a:pt x="98" y="35"/>
                    </a:lnTo>
                    <a:lnTo>
                      <a:pt x="100" y="43"/>
                    </a:lnTo>
                    <a:lnTo>
                      <a:pt x="103" y="50"/>
                    </a:lnTo>
                    <a:lnTo>
                      <a:pt x="103" y="292"/>
                    </a:lnTo>
                    <a:lnTo>
                      <a:pt x="100" y="301"/>
                    </a:lnTo>
                    <a:lnTo>
                      <a:pt x="98" y="307"/>
                    </a:lnTo>
                    <a:lnTo>
                      <a:pt x="96" y="316"/>
                    </a:lnTo>
                    <a:lnTo>
                      <a:pt x="92" y="323"/>
                    </a:lnTo>
                    <a:lnTo>
                      <a:pt x="87" y="329"/>
                    </a:lnTo>
                    <a:lnTo>
                      <a:pt x="81" y="333"/>
                    </a:lnTo>
                    <a:lnTo>
                      <a:pt x="74" y="338"/>
                    </a:lnTo>
                    <a:lnTo>
                      <a:pt x="68" y="340"/>
                    </a:lnTo>
                    <a:lnTo>
                      <a:pt x="59" y="342"/>
                    </a:lnTo>
                    <a:lnTo>
                      <a:pt x="50" y="342"/>
                    </a:lnTo>
                    <a:lnTo>
                      <a:pt x="44" y="342"/>
                    </a:lnTo>
                    <a:lnTo>
                      <a:pt x="35" y="340"/>
                    </a:lnTo>
                    <a:lnTo>
                      <a:pt x="28" y="338"/>
                    </a:lnTo>
                    <a:lnTo>
                      <a:pt x="22" y="333"/>
                    </a:lnTo>
                    <a:lnTo>
                      <a:pt x="15" y="329"/>
                    </a:lnTo>
                    <a:lnTo>
                      <a:pt x="11" y="323"/>
                    </a:lnTo>
                    <a:lnTo>
                      <a:pt x="7" y="316"/>
                    </a:lnTo>
                    <a:lnTo>
                      <a:pt x="4" y="307"/>
                    </a:lnTo>
                    <a:lnTo>
                      <a:pt x="2" y="301"/>
                    </a:lnTo>
                    <a:lnTo>
                      <a:pt x="0" y="292"/>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70" name="Freeform 183"/>
              <p:cNvSpPr>
                <a:spLocks/>
              </p:cNvSpPr>
              <p:nvPr/>
            </p:nvSpPr>
            <p:spPr bwMode="auto">
              <a:xfrm>
                <a:off x="2360" y="2539"/>
                <a:ext cx="103" cy="342"/>
              </a:xfrm>
              <a:custGeom>
                <a:avLst/>
                <a:gdLst>
                  <a:gd name="T0" fmla="*/ 0 w 103"/>
                  <a:gd name="T1" fmla="*/ 50 h 342"/>
                  <a:gd name="T2" fmla="*/ 2 w 103"/>
                  <a:gd name="T3" fmla="*/ 43 h 342"/>
                  <a:gd name="T4" fmla="*/ 4 w 103"/>
                  <a:gd name="T5" fmla="*/ 35 h 342"/>
                  <a:gd name="T6" fmla="*/ 7 w 103"/>
                  <a:gd name="T7" fmla="*/ 28 h 342"/>
                  <a:gd name="T8" fmla="*/ 11 w 103"/>
                  <a:gd name="T9" fmla="*/ 22 h 342"/>
                  <a:gd name="T10" fmla="*/ 15 w 103"/>
                  <a:gd name="T11" fmla="*/ 15 h 342"/>
                  <a:gd name="T12" fmla="*/ 22 w 103"/>
                  <a:gd name="T13" fmla="*/ 11 h 342"/>
                  <a:gd name="T14" fmla="*/ 28 w 103"/>
                  <a:gd name="T15" fmla="*/ 6 h 342"/>
                  <a:gd name="T16" fmla="*/ 35 w 103"/>
                  <a:gd name="T17" fmla="*/ 4 h 342"/>
                  <a:gd name="T18" fmla="*/ 44 w 103"/>
                  <a:gd name="T19" fmla="*/ 2 h 342"/>
                  <a:gd name="T20" fmla="*/ 50 w 103"/>
                  <a:gd name="T21" fmla="*/ 0 h 342"/>
                  <a:gd name="T22" fmla="*/ 59 w 103"/>
                  <a:gd name="T23" fmla="*/ 2 h 342"/>
                  <a:gd name="T24" fmla="*/ 68 w 103"/>
                  <a:gd name="T25" fmla="*/ 4 h 342"/>
                  <a:gd name="T26" fmla="*/ 74 w 103"/>
                  <a:gd name="T27" fmla="*/ 6 h 342"/>
                  <a:gd name="T28" fmla="*/ 81 w 103"/>
                  <a:gd name="T29" fmla="*/ 11 h 342"/>
                  <a:gd name="T30" fmla="*/ 87 w 103"/>
                  <a:gd name="T31" fmla="*/ 15 h 342"/>
                  <a:gd name="T32" fmla="*/ 92 w 103"/>
                  <a:gd name="T33" fmla="*/ 22 h 342"/>
                  <a:gd name="T34" fmla="*/ 96 w 103"/>
                  <a:gd name="T35" fmla="*/ 28 h 342"/>
                  <a:gd name="T36" fmla="*/ 98 w 103"/>
                  <a:gd name="T37" fmla="*/ 35 h 342"/>
                  <a:gd name="T38" fmla="*/ 100 w 103"/>
                  <a:gd name="T39" fmla="*/ 43 h 342"/>
                  <a:gd name="T40" fmla="*/ 103 w 103"/>
                  <a:gd name="T41" fmla="*/ 50 h 342"/>
                  <a:gd name="T42" fmla="*/ 103 w 103"/>
                  <a:gd name="T43" fmla="*/ 292 h 342"/>
                  <a:gd name="T44" fmla="*/ 100 w 103"/>
                  <a:gd name="T45" fmla="*/ 301 h 342"/>
                  <a:gd name="T46" fmla="*/ 98 w 103"/>
                  <a:gd name="T47" fmla="*/ 307 h 342"/>
                  <a:gd name="T48" fmla="*/ 96 w 103"/>
                  <a:gd name="T49" fmla="*/ 316 h 342"/>
                  <a:gd name="T50" fmla="*/ 92 w 103"/>
                  <a:gd name="T51" fmla="*/ 323 h 342"/>
                  <a:gd name="T52" fmla="*/ 87 w 103"/>
                  <a:gd name="T53" fmla="*/ 329 h 342"/>
                  <a:gd name="T54" fmla="*/ 81 w 103"/>
                  <a:gd name="T55" fmla="*/ 333 h 342"/>
                  <a:gd name="T56" fmla="*/ 74 w 103"/>
                  <a:gd name="T57" fmla="*/ 338 h 342"/>
                  <a:gd name="T58" fmla="*/ 68 w 103"/>
                  <a:gd name="T59" fmla="*/ 340 h 342"/>
                  <a:gd name="T60" fmla="*/ 59 w 103"/>
                  <a:gd name="T61" fmla="*/ 342 h 342"/>
                  <a:gd name="T62" fmla="*/ 50 w 103"/>
                  <a:gd name="T63" fmla="*/ 342 h 342"/>
                  <a:gd name="T64" fmla="*/ 44 w 103"/>
                  <a:gd name="T65" fmla="*/ 342 h 342"/>
                  <a:gd name="T66" fmla="*/ 35 w 103"/>
                  <a:gd name="T67" fmla="*/ 340 h 342"/>
                  <a:gd name="T68" fmla="*/ 28 w 103"/>
                  <a:gd name="T69" fmla="*/ 338 h 342"/>
                  <a:gd name="T70" fmla="*/ 22 w 103"/>
                  <a:gd name="T71" fmla="*/ 333 h 342"/>
                  <a:gd name="T72" fmla="*/ 15 w 103"/>
                  <a:gd name="T73" fmla="*/ 329 h 342"/>
                  <a:gd name="T74" fmla="*/ 11 w 103"/>
                  <a:gd name="T75" fmla="*/ 323 h 342"/>
                  <a:gd name="T76" fmla="*/ 7 w 103"/>
                  <a:gd name="T77" fmla="*/ 316 h 342"/>
                  <a:gd name="T78" fmla="*/ 4 w 103"/>
                  <a:gd name="T79" fmla="*/ 307 h 342"/>
                  <a:gd name="T80" fmla="*/ 2 w 103"/>
                  <a:gd name="T81" fmla="*/ 301 h 342"/>
                  <a:gd name="T82" fmla="*/ 0 w 103"/>
                  <a:gd name="T83" fmla="*/ 292 h 342"/>
                  <a:gd name="T84" fmla="*/ 0 w 103"/>
                  <a:gd name="T85" fmla="*/ 50 h 3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3"/>
                  <a:gd name="T130" fmla="*/ 0 h 342"/>
                  <a:gd name="T131" fmla="*/ 103 w 103"/>
                  <a:gd name="T132" fmla="*/ 342 h 3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3" h="342">
                    <a:moveTo>
                      <a:pt x="0" y="50"/>
                    </a:moveTo>
                    <a:lnTo>
                      <a:pt x="2" y="43"/>
                    </a:lnTo>
                    <a:lnTo>
                      <a:pt x="4" y="35"/>
                    </a:lnTo>
                    <a:lnTo>
                      <a:pt x="7" y="28"/>
                    </a:lnTo>
                    <a:lnTo>
                      <a:pt x="11" y="22"/>
                    </a:lnTo>
                    <a:lnTo>
                      <a:pt x="15" y="15"/>
                    </a:lnTo>
                    <a:lnTo>
                      <a:pt x="22" y="11"/>
                    </a:lnTo>
                    <a:lnTo>
                      <a:pt x="28" y="6"/>
                    </a:lnTo>
                    <a:lnTo>
                      <a:pt x="35" y="4"/>
                    </a:lnTo>
                    <a:lnTo>
                      <a:pt x="44" y="2"/>
                    </a:lnTo>
                    <a:lnTo>
                      <a:pt x="50" y="0"/>
                    </a:lnTo>
                    <a:lnTo>
                      <a:pt x="59" y="2"/>
                    </a:lnTo>
                    <a:lnTo>
                      <a:pt x="68" y="4"/>
                    </a:lnTo>
                    <a:lnTo>
                      <a:pt x="74" y="6"/>
                    </a:lnTo>
                    <a:lnTo>
                      <a:pt x="81" y="11"/>
                    </a:lnTo>
                    <a:lnTo>
                      <a:pt x="87" y="15"/>
                    </a:lnTo>
                    <a:lnTo>
                      <a:pt x="92" y="22"/>
                    </a:lnTo>
                    <a:lnTo>
                      <a:pt x="96" y="28"/>
                    </a:lnTo>
                    <a:lnTo>
                      <a:pt x="98" y="35"/>
                    </a:lnTo>
                    <a:lnTo>
                      <a:pt x="100" y="43"/>
                    </a:lnTo>
                    <a:lnTo>
                      <a:pt x="103" y="50"/>
                    </a:lnTo>
                    <a:lnTo>
                      <a:pt x="103" y="292"/>
                    </a:lnTo>
                    <a:lnTo>
                      <a:pt x="100" y="301"/>
                    </a:lnTo>
                    <a:lnTo>
                      <a:pt x="98" y="307"/>
                    </a:lnTo>
                    <a:lnTo>
                      <a:pt x="96" y="316"/>
                    </a:lnTo>
                    <a:lnTo>
                      <a:pt x="92" y="323"/>
                    </a:lnTo>
                    <a:lnTo>
                      <a:pt x="87" y="329"/>
                    </a:lnTo>
                    <a:lnTo>
                      <a:pt x="81" y="333"/>
                    </a:lnTo>
                    <a:lnTo>
                      <a:pt x="74" y="338"/>
                    </a:lnTo>
                    <a:lnTo>
                      <a:pt x="68" y="340"/>
                    </a:lnTo>
                    <a:lnTo>
                      <a:pt x="59" y="342"/>
                    </a:lnTo>
                    <a:lnTo>
                      <a:pt x="50" y="342"/>
                    </a:lnTo>
                    <a:lnTo>
                      <a:pt x="44" y="342"/>
                    </a:lnTo>
                    <a:lnTo>
                      <a:pt x="35" y="340"/>
                    </a:lnTo>
                    <a:lnTo>
                      <a:pt x="28" y="338"/>
                    </a:lnTo>
                    <a:lnTo>
                      <a:pt x="22" y="333"/>
                    </a:lnTo>
                    <a:lnTo>
                      <a:pt x="15" y="329"/>
                    </a:lnTo>
                    <a:lnTo>
                      <a:pt x="11" y="323"/>
                    </a:lnTo>
                    <a:lnTo>
                      <a:pt x="7" y="316"/>
                    </a:lnTo>
                    <a:lnTo>
                      <a:pt x="4" y="307"/>
                    </a:lnTo>
                    <a:lnTo>
                      <a:pt x="2" y="301"/>
                    </a:lnTo>
                    <a:lnTo>
                      <a:pt x="0" y="292"/>
                    </a:lnTo>
                    <a:lnTo>
                      <a:pt x="0" y="5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71" name="Rectangle 184"/>
              <p:cNvSpPr>
                <a:spLocks noChangeArrowheads="1"/>
              </p:cNvSpPr>
              <p:nvPr/>
            </p:nvSpPr>
            <p:spPr bwMode="auto">
              <a:xfrm>
                <a:off x="2386" y="2624"/>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572" name="Rectangle 185"/>
              <p:cNvSpPr>
                <a:spLocks noChangeArrowheads="1"/>
              </p:cNvSpPr>
              <p:nvPr/>
            </p:nvSpPr>
            <p:spPr bwMode="auto">
              <a:xfrm>
                <a:off x="2432" y="2624"/>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73" name="Rectangle 186"/>
              <p:cNvSpPr>
                <a:spLocks noChangeArrowheads="1"/>
              </p:cNvSpPr>
              <p:nvPr/>
            </p:nvSpPr>
            <p:spPr bwMode="auto">
              <a:xfrm>
                <a:off x="2395" y="267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574" name="Rectangle 187"/>
              <p:cNvSpPr>
                <a:spLocks noChangeArrowheads="1"/>
              </p:cNvSpPr>
              <p:nvPr/>
            </p:nvSpPr>
            <p:spPr bwMode="auto">
              <a:xfrm>
                <a:off x="2425" y="2679"/>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75" name="Rectangle 188"/>
              <p:cNvSpPr>
                <a:spLocks noChangeArrowheads="1"/>
              </p:cNvSpPr>
              <p:nvPr/>
            </p:nvSpPr>
            <p:spPr bwMode="auto">
              <a:xfrm>
                <a:off x="2395" y="2733"/>
                <a:ext cx="5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x</a:t>
                </a:r>
                <a:endParaRPr lang="en-US" altLang="zh-CN"/>
              </a:p>
            </p:txBody>
          </p:sp>
          <p:sp>
            <p:nvSpPr>
              <p:cNvPr id="576" name="Rectangle 189"/>
              <p:cNvSpPr>
                <a:spLocks noChangeArrowheads="1"/>
              </p:cNvSpPr>
              <p:nvPr/>
            </p:nvSpPr>
            <p:spPr bwMode="auto">
              <a:xfrm>
                <a:off x="2380" y="2556"/>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0</a:t>
                </a:r>
                <a:endParaRPr lang="en-US" altLang="zh-CN"/>
              </a:p>
            </p:txBody>
          </p:sp>
          <p:sp>
            <p:nvSpPr>
              <p:cNvPr id="577" name="Rectangle 190"/>
              <p:cNvSpPr>
                <a:spLocks noChangeArrowheads="1"/>
              </p:cNvSpPr>
              <p:nvPr/>
            </p:nvSpPr>
            <p:spPr bwMode="auto">
              <a:xfrm>
                <a:off x="2380" y="279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578" name="Freeform 191"/>
              <p:cNvSpPr>
                <a:spLocks/>
              </p:cNvSpPr>
              <p:nvPr/>
            </p:nvSpPr>
            <p:spPr bwMode="auto">
              <a:xfrm>
                <a:off x="1712" y="517"/>
                <a:ext cx="29" cy="28"/>
              </a:xfrm>
              <a:custGeom>
                <a:avLst/>
                <a:gdLst>
                  <a:gd name="T0" fmla="*/ 0 w 29"/>
                  <a:gd name="T1" fmla="*/ 0 h 28"/>
                  <a:gd name="T2" fmla="*/ 0 w 29"/>
                  <a:gd name="T3" fmla="*/ 28 h 28"/>
                  <a:gd name="T4" fmla="*/ 29 w 29"/>
                  <a:gd name="T5" fmla="*/ 15 h 28"/>
                  <a:gd name="T6" fmla="*/ 0 w 29"/>
                  <a:gd name="T7" fmla="*/ 2 h 28"/>
                  <a:gd name="T8" fmla="*/ 0 w 29"/>
                  <a:gd name="T9" fmla="*/ 0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0" y="0"/>
                    </a:moveTo>
                    <a:lnTo>
                      <a:pt x="0" y="28"/>
                    </a:lnTo>
                    <a:lnTo>
                      <a:pt x="29" y="15"/>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79" name="Rectangle 192"/>
              <p:cNvSpPr>
                <a:spLocks noChangeArrowheads="1"/>
              </p:cNvSpPr>
              <p:nvPr/>
            </p:nvSpPr>
            <p:spPr bwMode="auto">
              <a:xfrm>
                <a:off x="2552" y="1060"/>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580" name="Rectangle 193"/>
              <p:cNvSpPr>
                <a:spLocks noChangeArrowheads="1"/>
              </p:cNvSpPr>
              <p:nvPr/>
            </p:nvSpPr>
            <p:spPr bwMode="auto">
              <a:xfrm>
                <a:off x="2589" y="1060"/>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581" name="Rectangle 194"/>
              <p:cNvSpPr>
                <a:spLocks noChangeArrowheads="1"/>
              </p:cNvSpPr>
              <p:nvPr/>
            </p:nvSpPr>
            <p:spPr bwMode="auto">
              <a:xfrm>
                <a:off x="2617" y="1060"/>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dirty="0">
                    <a:solidFill>
                      <a:srgbClr val="000000"/>
                    </a:solidFill>
                  </a:rPr>
                  <a:t>d</a:t>
                </a:r>
                <a:endParaRPr lang="en-US" altLang="zh-CN" dirty="0"/>
              </a:p>
            </p:txBody>
          </p:sp>
          <p:sp>
            <p:nvSpPr>
              <p:cNvPr id="582" name="Rectangle 195"/>
              <p:cNvSpPr>
                <a:spLocks noChangeArrowheads="1"/>
              </p:cNvSpPr>
              <p:nvPr/>
            </p:nvSpPr>
            <p:spPr bwMode="auto">
              <a:xfrm>
                <a:off x="2711" y="1032"/>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583" name="Rectangle 196"/>
              <p:cNvSpPr>
                <a:spLocks noChangeArrowheads="1"/>
              </p:cNvSpPr>
              <p:nvPr/>
            </p:nvSpPr>
            <p:spPr bwMode="auto">
              <a:xfrm>
                <a:off x="2746" y="1032"/>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584" name="Rectangle 197"/>
              <p:cNvSpPr>
                <a:spLocks noChangeArrowheads="1"/>
              </p:cNvSpPr>
              <p:nvPr/>
            </p:nvSpPr>
            <p:spPr bwMode="auto">
              <a:xfrm>
                <a:off x="2777" y="1032"/>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585" name="Rectangle 198"/>
              <p:cNvSpPr>
                <a:spLocks noChangeArrowheads="1"/>
              </p:cNvSpPr>
              <p:nvPr/>
            </p:nvSpPr>
            <p:spPr bwMode="auto">
              <a:xfrm>
                <a:off x="2807" y="1032"/>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86" name="Rectangle 199"/>
              <p:cNvSpPr>
                <a:spLocks noChangeArrowheads="1"/>
              </p:cNvSpPr>
              <p:nvPr/>
            </p:nvSpPr>
            <p:spPr bwMode="auto">
              <a:xfrm>
                <a:off x="2665" y="1086"/>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587" name="Rectangle 200"/>
              <p:cNvSpPr>
                <a:spLocks noChangeArrowheads="1"/>
              </p:cNvSpPr>
              <p:nvPr/>
            </p:nvSpPr>
            <p:spPr bwMode="auto">
              <a:xfrm>
                <a:off x="2683" y="1086"/>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588" name="Rectangle 201"/>
              <p:cNvSpPr>
                <a:spLocks noChangeArrowheads="1"/>
              </p:cNvSpPr>
              <p:nvPr/>
            </p:nvSpPr>
            <p:spPr bwMode="auto">
              <a:xfrm>
                <a:off x="2713" y="1086"/>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589" name="Rectangle 202"/>
              <p:cNvSpPr>
                <a:spLocks noChangeArrowheads="1"/>
              </p:cNvSpPr>
              <p:nvPr/>
            </p:nvSpPr>
            <p:spPr bwMode="auto">
              <a:xfrm>
                <a:off x="2740" y="1086"/>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590" name="Rectangle 203"/>
              <p:cNvSpPr>
                <a:spLocks noChangeArrowheads="1"/>
              </p:cNvSpPr>
              <p:nvPr/>
            </p:nvSpPr>
            <p:spPr bwMode="auto">
              <a:xfrm>
                <a:off x="2770" y="1086"/>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l</a:t>
                </a:r>
                <a:endParaRPr lang="en-US" altLang="zh-CN"/>
              </a:p>
            </p:txBody>
          </p:sp>
          <p:sp>
            <p:nvSpPr>
              <p:cNvPr id="591" name="Rectangle 204"/>
              <p:cNvSpPr>
                <a:spLocks noChangeArrowheads="1"/>
              </p:cNvSpPr>
              <p:nvPr/>
            </p:nvSpPr>
            <p:spPr bwMode="auto">
              <a:xfrm>
                <a:off x="2783" y="1086"/>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592" name="Freeform 205"/>
              <p:cNvSpPr>
                <a:spLocks/>
              </p:cNvSpPr>
              <p:nvPr/>
            </p:nvSpPr>
            <p:spPr bwMode="auto">
              <a:xfrm>
                <a:off x="1333" y="1609"/>
                <a:ext cx="28" cy="29"/>
              </a:xfrm>
              <a:custGeom>
                <a:avLst/>
                <a:gdLst>
                  <a:gd name="T0" fmla="*/ 0 w 28"/>
                  <a:gd name="T1" fmla="*/ 0 h 29"/>
                  <a:gd name="T2" fmla="*/ 2 w 28"/>
                  <a:gd name="T3" fmla="*/ 29 h 29"/>
                  <a:gd name="T4" fmla="*/ 28 w 28"/>
                  <a:gd name="T5" fmla="*/ 16 h 29"/>
                  <a:gd name="T6" fmla="*/ 2 w 28"/>
                  <a:gd name="T7" fmla="*/ 3 h 29"/>
                  <a:gd name="T8" fmla="*/ 0 w 28"/>
                  <a:gd name="T9" fmla="*/ 0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0" y="0"/>
                    </a:moveTo>
                    <a:lnTo>
                      <a:pt x="2" y="29"/>
                    </a:lnTo>
                    <a:lnTo>
                      <a:pt x="28" y="16"/>
                    </a:lnTo>
                    <a:lnTo>
                      <a:pt x="2"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93" name="Freeform 206"/>
              <p:cNvSpPr>
                <a:spLocks/>
              </p:cNvSpPr>
              <p:nvPr/>
            </p:nvSpPr>
            <p:spPr bwMode="auto">
              <a:xfrm>
                <a:off x="1365" y="1389"/>
                <a:ext cx="605" cy="633"/>
              </a:xfrm>
              <a:custGeom>
                <a:avLst/>
                <a:gdLst>
                  <a:gd name="T0" fmla="*/ 605 w 605"/>
                  <a:gd name="T1" fmla="*/ 631 h 633"/>
                  <a:gd name="T2" fmla="*/ 605 w 605"/>
                  <a:gd name="T3" fmla="*/ 0 h 633"/>
                  <a:gd name="T4" fmla="*/ 0 w 605"/>
                  <a:gd name="T5" fmla="*/ 0 h 633"/>
                  <a:gd name="T6" fmla="*/ 0 w 605"/>
                  <a:gd name="T7" fmla="*/ 633 h 633"/>
                  <a:gd name="T8" fmla="*/ 605 w 605"/>
                  <a:gd name="T9" fmla="*/ 633 h 633"/>
                  <a:gd name="T10" fmla="*/ 605 w 605"/>
                  <a:gd name="T11" fmla="*/ 631 h 633"/>
                  <a:gd name="T12" fmla="*/ 0 60000 65536"/>
                  <a:gd name="T13" fmla="*/ 0 60000 65536"/>
                  <a:gd name="T14" fmla="*/ 0 60000 65536"/>
                  <a:gd name="T15" fmla="*/ 0 60000 65536"/>
                  <a:gd name="T16" fmla="*/ 0 60000 65536"/>
                  <a:gd name="T17" fmla="*/ 0 60000 65536"/>
                  <a:gd name="T18" fmla="*/ 0 w 605"/>
                  <a:gd name="T19" fmla="*/ 0 h 633"/>
                  <a:gd name="T20" fmla="*/ 605 w 605"/>
                  <a:gd name="T21" fmla="*/ 633 h 633"/>
                </a:gdLst>
                <a:ahLst/>
                <a:cxnLst>
                  <a:cxn ang="T12">
                    <a:pos x="T0" y="T1"/>
                  </a:cxn>
                  <a:cxn ang="T13">
                    <a:pos x="T2" y="T3"/>
                  </a:cxn>
                  <a:cxn ang="T14">
                    <a:pos x="T4" y="T5"/>
                  </a:cxn>
                  <a:cxn ang="T15">
                    <a:pos x="T6" y="T7"/>
                  </a:cxn>
                  <a:cxn ang="T16">
                    <a:pos x="T8" y="T9"/>
                  </a:cxn>
                  <a:cxn ang="T17">
                    <a:pos x="T10" y="T11"/>
                  </a:cxn>
                </a:cxnLst>
                <a:rect l="T18" t="T19" r="T20" b="T21"/>
                <a:pathLst>
                  <a:path w="605" h="633">
                    <a:moveTo>
                      <a:pt x="605" y="631"/>
                    </a:moveTo>
                    <a:lnTo>
                      <a:pt x="605" y="0"/>
                    </a:lnTo>
                    <a:lnTo>
                      <a:pt x="0" y="0"/>
                    </a:lnTo>
                    <a:lnTo>
                      <a:pt x="0" y="633"/>
                    </a:lnTo>
                    <a:lnTo>
                      <a:pt x="605" y="633"/>
                    </a:lnTo>
                    <a:lnTo>
                      <a:pt x="605" y="6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94" name="Freeform 207"/>
              <p:cNvSpPr>
                <a:spLocks/>
              </p:cNvSpPr>
              <p:nvPr/>
            </p:nvSpPr>
            <p:spPr bwMode="auto">
              <a:xfrm>
                <a:off x="1365" y="1389"/>
                <a:ext cx="605" cy="633"/>
              </a:xfrm>
              <a:custGeom>
                <a:avLst/>
                <a:gdLst>
                  <a:gd name="T0" fmla="*/ 605 w 605"/>
                  <a:gd name="T1" fmla="*/ 631 h 633"/>
                  <a:gd name="T2" fmla="*/ 605 w 605"/>
                  <a:gd name="T3" fmla="*/ 0 h 633"/>
                  <a:gd name="T4" fmla="*/ 0 w 605"/>
                  <a:gd name="T5" fmla="*/ 0 h 633"/>
                  <a:gd name="T6" fmla="*/ 0 w 605"/>
                  <a:gd name="T7" fmla="*/ 633 h 633"/>
                  <a:gd name="T8" fmla="*/ 605 w 605"/>
                  <a:gd name="T9" fmla="*/ 633 h 633"/>
                  <a:gd name="T10" fmla="*/ 0 60000 65536"/>
                  <a:gd name="T11" fmla="*/ 0 60000 65536"/>
                  <a:gd name="T12" fmla="*/ 0 60000 65536"/>
                  <a:gd name="T13" fmla="*/ 0 60000 65536"/>
                  <a:gd name="T14" fmla="*/ 0 60000 65536"/>
                  <a:gd name="T15" fmla="*/ 0 w 605"/>
                  <a:gd name="T16" fmla="*/ 0 h 633"/>
                  <a:gd name="T17" fmla="*/ 605 w 605"/>
                  <a:gd name="T18" fmla="*/ 633 h 633"/>
                </a:gdLst>
                <a:ahLst/>
                <a:cxnLst>
                  <a:cxn ang="T10">
                    <a:pos x="T0" y="T1"/>
                  </a:cxn>
                  <a:cxn ang="T11">
                    <a:pos x="T2" y="T3"/>
                  </a:cxn>
                  <a:cxn ang="T12">
                    <a:pos x="T4" y="T5"/>
                  </a:cxn>
                  <a:cxn ang="T13">
                    <a:pos x="T6" y="T7"/>
                  </a:cxn>
                  <a:cxn ang="T14">
                    <a:pos x="T8" y="T9"/>
                  </a:cxn>
                </a:cxnLst>
                <a:rect l="T15" t="T16" r="T17" b="T18"/>
                <a:pathLst>
                  <a:path w="605" h="633">
                    <a:moveTo>
                      <a:pt x="605" y="631"/>
                    </a:moveTo>
                    <a:lnTo>
                      <a:pt x="605" y="0"/>
                    </a:lnTo>
                    <a:lnTo>
                      <a:pt x="0" y="0"/>
                    </a:lnTo>
                    <a:lnTo>
                      <a:pt x="0" y="633"/>
                    </a:lnTo>
                    <a:lnTo>
                      <a:pt x="605" y="633"/>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95" name="Rectangle 208"/>
              <p:cNvSpPr>
                <a:spLocks noChangeArrowheads="1"/>
              </p:cNvSpPr>
              <p:nvPr/>
            </p:nvSpPr>
            <p:spPr bwMode="auto">
              <a:xfrm>
                <a:off x="1551" y="1673"/>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grpSp>
        <p:grpSp>
          <p:nvGrpSpPr>
            <p:cNvPr id="8" name="Group 209"/>
            <p:cNvGrpSpPr>
              <a:grpSpLocks/>
            </p:cNvGrpSpPr>
            <p:nvPr/>
          </p:nvGrpSpPr>
          <p:grpSpPr bwMode="auto">
            <a:xfrm>
              <a:off x="1235" y="375"/>
              <a:ext cx="3430" cy="2788"/>
              <a:chOff x="0" y="0"/>
              <a:chExt cx="3430" cy="2788"/>
            </a:xfrm>
          </p:grpSpPr>
          <p:sp>
            <p:nvSpPr>
              <p:cNvPr id="196" name="Rectangle 210"/>
              <p:cNvSpPr>
                <a:spLocks noChangeArrowheads="1"/>
              </p:cNvSpPr>
              <p:nvPr/>
            </p:nvSpPr>
            <p:spPr bwMode="auto">
              <a:xfrm>
                <a:off x="416" y="137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197" name="Rectangle 211"/>
              <p:cNvSpPr>
                <a:spLocks noChangeArrowheads="1"/>
              </p:cNvSpPr>
              <p:nvPr/>
            </p:nvSpPr>
            <p:spPr bwMode="auto">
              <a:xfrm>
                <a:off x="447" y="1377"/>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g</a:t>
                </a:r>
                <a:endParaRPr lang="en-US" altLang="zh-CN"/>
              </a:p>
            </p:txBody>
          </p:sp>
          <p:sp>
            <p:nvSpPr>
              <p:cNvPr id="198" name="Rectangle 212"/>
              <p:cNvSpPr>
                <a:spLocks noChangeArrowheads="1"/>
              </p:cNvSpPr>
              <p:nvPr/>
            </p:nvSpPr>
            <p:spPr bwMode="auto">
              <a:xfrm>
                <a:off x="477" y="1377"/>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199" name="Rectangle 213"/>
              <p:cNvSpPr>
                <a:spLocks noChangeArrowheads="1"/>
              </p:cNvSpPr>
              <p:nvPr/>
            </p:nvSpPr>
            <p:spPr bwMode="auto">
              <a:xfrm>
                <a:off x="488" y="1377"/>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200" name="Rectangle 214"/>
              <p:cNvSpPr>
                <a:spLocks noChangeArrowheads="1"/>
              </p:cNvSpPr>
              <p:nvPr/>
            </p:nvSpPr>
            <p:spPr bwMode="auto">
              <a:xfrm>
                <a:off x="514" y="1377"/>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01" name="Rectangle 215"/>
              <p:cNvSpPr>
                <a:spLocks noChangeArrowheads="1"/>
              </p:cNvSpPr>
              <p:nvPr/>
            </p:nvSpPr>
            <p:spPr bwMode="auto">
              <a:xfrm>
                <a:off x="530" y="137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02" name="Rectangle 216"/>
              <p:cNvSpPr>
                <a:spLocks noChangeArrowheads="1"/>
              </p:cNvSpPr>
              <p:nvPr/>
            </p:nvSpPr>
            <p:spPr bwMode="auto">
              <a:xfrm>
                <a:off x="560" y="1377"/>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03" name="Rectangle 217"/>
              <p:cNvSpPr>
                <a:spLocks noChangeArrowheads="1"/>
              </p:cNvSpPr>
              <p:nvPr/>
            </p:nvSpPr>
            <p:spPr bwMode="auto">
              <a:xfrm>
                <a:off x="578" y="1377"/>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204" name="Rectangle 218"/>
              <p:cNvSpPr>
                <a:spLocks noChangeArrowheads="1"/>
              </p:cNvSpPr>
              <p:nvPr/>
            </p:nvSpPr>
            <p:spPr bwMode="auto">
              <a:xfrm>
                <a:off x="213" y="1431"/>
                <a:ext cx="8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W</a:t>
                </a:r>
                <a:endParaRPr lang="en-US" altLang="zh-CN"/>
              </a:p>
            </p:txBody>
          </p:sp>
          <p:sp>
            <p:nvSpPr>
              <p:cNvPr id="205" name="Rectangle 219"/>
              <p:cNvSpPr>
                <a:spLocks noChangeArrowheads="1"/>
              </p:cNvSpPr>
              <p:nvPr/>
            </p:nvSpPr>
            <p:spPr bwMode="auto">
              <a:xfrm>
                <a:off x="266" y="1431"/>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06" name="Rectangle 220"/>
              <p:cNvSpPr>
                <a:spLocks noChangeArrowheads="1"/>
              </p:cNvSpPr>
              <p:nvPr/>
            </p:nvSpPr>
            <p:spPr bwMode="auto">
              <a:xfrm>
                <a:off x="283" y="1431"/>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207" name="Rectangle 221"/>
              <p:cNvSpPr>
                <a:spLocks noChangeArrowheads="1"/>
              </p:cNvSpPr>
              <p:nvPr/>
            </p:nvSpPr>
            <p:spPr bwMode="auto">
              <a:xfrm>
                <a:off x="294" y="1431"/>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08" name="Rectangle 222"/>
              <p:cNvSpPr>
                <a:spLocks noChangeArrowheads="1"/>
              </p:cNvSpPr>
              <p:nvPr/>
            </p:nvSpPr>
            <p:spPr bwMode="auto">
              <a:xfrm>
                <a:off x="309" y="143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09" name="Rectangle 223"/>
              <p:cNvSpPr>
                <a:spLocks noChangeArrowheads="1"/>
              </p:cNvSpPr>
              <p:nvPr/>
            </p:nvSpPr>
            <p:spPr bwMode="auto">
              <a:xfrm>
                <a:off x="340" y="1431"/>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10" name="Rectangle 224"/>
              <p:cNvSpPr>
                <a:spLocks noChangeArrowheads="1"/>
              </p:cNvSpPr>
              <p:nvPr/>
            </p:nvSpPr>
            <p:spPr bwMode="auto">
              <a:xfrm>
                <a:off x="213" y="1484"/>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11" name="Rectangle 225"/>
              <p:cNvSpPr>
                <a:spLocks noChangeArrowheads="1"/>
              </p:cNvSpPr>
              <p:nvPr/>
            </p:nvSpPr>
            <p:spPr bwMode="auto">
              <a:xfrm>
                <a:off x="231" y="148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12" name="Rectangle 226"/>
              <p:cNvSpPr>
                <a:spLocks noChangeArrowheads="1"/>
              </p:cNvSpPr>
              <p:nvPr/>
            </p:nvSpPr>
            <p:spPr bwMode="auto">
              <a:xfrm>
                <a:off x="261" y="1484"/>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g</a:t>
                </a:r>
                <a:endParaRPr lang="en-US" altLang="zh-CN"/>
              </a:p>
            </p:txBody>
          </p:sp>
          <p:sp>
            <p:nvSpPr>
              <p:cNvPr id="213" name="Rectangle 227"/>
              <p:cNvSpPr>
                <a:spLocks noChangeArrowheads="1"/>
              </p:cNvSpPr>
              <p:nvPr/>
            </p:nvSpPr>
            <p:spPr bwMode="auto">
              <a:xfrm>
                <a:off x="292" y="1484"/>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214" name="Rectangle 228"/>
              <p:cNvSpPr>
                <a:spLocks noChangeArrowheads="1"/>
              </p:cNvSpPr>
              <p:nvPr/>
            </p:nvSpPr>
            <p:spPr bwMode="auto">
              <a:xfrm>
                <a:off x="303" y="1484"/>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215" name="Rectangle 229"/>
              <p:cNvSpPr>
                <a:spLocks noChangeArrowheads="1"/>
              </p:cNvSpPr>
              <p:nvPr/>
            </p:nvSpPr>
            <p:spPr bwMode="auto">
              <a:xfrm>
                <a:off x="331" y="1484"/>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16" name="Rectangle 230"/>
              <p:cNvSpPr>
                <a:spLocks noChangeArrowheads="1"/>
              </p:cNvSpPr>
              <p:nvPr/>
            </p:nvSpPr>
            <p:spPr bwMode="auto">
              <a:xfrm>
                <a:off x="346" y="148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17" name="Rectangle 231"/>
              <p:cNvSpPr>
                <a:spLocks noChangeArrowheads="1"/>
              </p:cNvSpPr>
              <p:nvPr/>
            </p:nvSpPr>
            <p:spPr bwMode="auto">
              <a:xfrm>
                <a:off x="375" y="1484"/>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18" name="Rectangle 232"/>
              <p:cNvSpPr>
                <a:spLocks noChangeArrowheads="1"/>
              </p:cNvSpPr>
              <p:nvPr/>
            </p:nvSpPr>
            <p:spPr bwMode="auto">
              <a:xfrm>
                <a:off x="213" y="1593"/>
                <a:ext cx="8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W</a:t>
                </a:r>
                <a:endParaRPr lang="en-US" altLang="zh-CN"/>
              </a:p>
            </p:txBody>
          </p:sp>
          <p:sp>
            <p:nvSpPr>
              <p:cNvPr id="219" name="Rectangle 233"/>
              <p:cNvSpPr>
                <a:spLocks noChangeArrowheads="1"/>
              </p:cNvSpPr>
              <p:nvPr/>
            </p:nvSpPr>
            <p:spPr bwMode="auto">
              <a:xfrm>
                <a:off x="266" y="1593"/>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20" name="Rectangle 234"/>
              <p:cNvSpPr>
                <a:spLocks noChangeArrowheads="1"/>
              </p:cNvSpPr>
              <p:nvPr/>
            </p:nvSpPr>
            <p:spPr bwMode="auto">
              <a:xfrm>
                <a:off x="283" y="1593"/>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221" name="Rectangle 235"/>
              <p:cNvSpPr>
                <a:spLocks noChangeArrowheads="1"/>
              </p:cNvSpPr>
              <p:nvPr/>
            </p:nvSpPr>
            <p:spPr bwMode="auto">
              <a:xfrm>
                <a:off x="294" y="1593"/>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22" name="Rectangle 236"/>
              <p:cNvSpPr>
                <a:spLocks noChangeArrowheads="1"/>
              </p:cNvSpPr>
              <p:nvPr/>
            </p:nvSpPr>
            <p:spPr bwMode="auto">
              <a:xfrm>
                <a:off x="309" y="159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23" name="Rectangle 237"/>
              <p:cNvSpPr>
                <a:spLocks noChangeArrowheads="1"/>
              </p:cNvSpPr>
              <p:nvPr/>
            </p:nvSpPr>
            <p:spPr bwMode="auto">
              <a:xfrm>
                <a:off x="340" y="1593"/>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24" name="Rectangle 238"/>
              <p:cNvSpPr>
                <a:spLocks noChangeArrowheads="1"/>
              </p:cNvSpPr>
              <p:nvPr/>
            </p:nvSpPr>
            <p:spPr bwMode="auto">
              <a:xfrm>
                <a:off x="213" y="1645"/>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225" name="Rectangle 239"/>
              <p:cNvSpPr>
                <a:spLocks noChangeArrowheads="1"/>
              </p:cNvSpPr>
              <p:nvPr/>
            </p:nvSpPr>
            <p:spPr bwMode="auto">
              <a:xfrm>
                <a:off x="244" y="1645"/>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26" name="Rectangle 240"/>
              <p:cNvSpPr>
                <a:spLocks noChangeArrowheads="1"/>
              </p:cNvSpPr>
              <p:nvPr/>
            </p:nvSpPr>
            <p:spPr bwMode="auto">
              <a:xfrm>
                <a:off x="274" y="1645"/>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27" name="Rectangle 241"/>
              <p:cNvSpPr>
                <a:spLocks noChangeArrowheads="1"/>
              </p:cNvSpPr>
              <p:nvPr/>
            </p:nvSpPr>
            <p:spPr bwMode="auto">
              <a:xfrm>
                <a:off x="290" y="1645"/>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28" name="Rectangle 242"/>
              <p:cNvSpPr>
                <a:spLocks noChangeArrowheads="1"/>
              </p:cNvSpPr>
              <p:nvPr/>
            </p:nvSpPr>
            <p:spPr bwMode="auto">
              <a:xfrm>
                <a:off x="652" y="1189"/>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29" name="Rectangle 243"/>
              <p:cNvSpPr>
                <a:spLocks noChangeArrowheads="1"/>
              </p:cNvSpPr>
              <p:nvPr/>
            </p:nvSpPr>
            <p:spPr bwMode="auto">
              <a:xfrm>
                <a:off x="691" y="118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30" name="Rectangle 244"/>
              <p:cNvSpPr>
                <a:spLocks noChangeArrowheads="1"/>
              </p:cNvSpPr>
              <p:nvPr/>
            </p:nvSpPr>
            <p:spPr bwMode="auto">
              <a:xfrm>
                <a:off x="719" y="118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31" name="Rectangle 245"/>
              <p:cNvSpPr>
                <a:spLocks noChangeArrowheads="1"/>
              </p:cNvSpPr>
              <p:nvPr/>
            </p:nvSpPr>
            <p:spPr bwMode="auto">
              <a:xfrm>
                <a:off x="750" y="1189"/>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232" name="Rectangle 246"/>
              <p:cNvSpPr>
                <a:spLocks noChangeArrowheads="1"/>
              </p:cNvSpPr>
              <p:nvPr/>
            </p:nvSpPr>
            <p:spPr bwMode="auto">
              <a:xfrm>
                <a:off x="780" y="1189"/>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33" name="Rectangle 247"/>
              <p:cNvSpPr>
                <a:spLocks noChangeArrowheads="1"/>
              </p:cNvSpPr>
              <p:nvPr/>
            </p:nvSpPr>
            <p:spPr bwMode="auto">
              <a:xfrm>
                <a:off x="619" y="1242"/>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234" name="Rectangle 248"/>
              <p:cNvSpPr>
                <a:spLocks noChangeArrowheads="1"/>
              </p:cNvSpPr>
              <p:nvPr/>
            </p:nvSpPr>
            <p:spPr bwMode="auto">
              <a:xfrm>
                <a:off x="650" y="124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35" name="Rectangle 249"/>
              <p:cNvSpPr>
                <a:spLocks noChangeArrowheads="1"/>
              </p:cNvSpPr>
              <p:nvPr/>
            </p:nvSpPr>
            <p:spPr bwMode="auto">
              <a:xfrm>
                <a:off x="680" y="1242"/>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36" name="Rectangle 250"/>
              <p:cNvSpPr>
                <a:spLocks noChangeArrowheads="1"/>
              </p:cNvSpPr>
              <p:nvPr/>
            </p:nvSpPr>
            <p:spPr bwMode="auto">
              <a:xfrm>
                <a:off x="693" y="124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37" name="Rectangle 251"/>
              <p:cNvSpPr>
                <a:spLocks noChangeArrowheads="1"/>
              </p:cNvSpPr>
              <p:nvPr/>
            </p:nvSpPr>
            <p:spPr bwMode="auto">
              <a:xfrm>
                <a:off x="724" y="1242"/>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 </a:t>
                </a:r>
                <a:endParaRPr lang="en-US" altLang="zh-CN"/>
              </a:p>
            </p:txBody>
          </p:sp>
          <p:sp>
            <p:nvSpPr>
              <p:cNvPr id="238" name="Rectangle 252"/>
              <p:cNvSpPr>
                <a:spLocks noChangeArrowheads="1"/>
              </p:cNvSpPr>
              <p:nvPr/>
            </p:nvSpPr>
            <p:spPr bwMode="auto">
              <a:xfrm>
                <a:off x="739" y="124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239" name="Rectangle 253"/>
              <p:cNvSpPr>
                <a:spLocks noChangeArrowheads="1"/>
              </p:cNvSpPr>
              <p:nvPr/>
            </p:nvSpPr>
            <p:spPr bwMode="auto">
              <a:xfrm>
                <a:off x="652" y="1390"/>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40" name="Rectangle 254"/>
              <p:cNvSpPr>
                <a:spLocks noChangeArrowheads="1"/>
              </p:cNvSpPr>
              <p:nvPr/>
            </p:nvSpPr>
            <p:spPr bwMode="auto">
              <a:xfrm>
                <a:off x="691" y="139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41" name="Rectangle 255"/>
              <p:cNvSpPr>
                <a:spLocks noChangeArrowheads="1"/>
              </p:cNvSpPr>
              <p:nvPr/>
            </p:nvSpPr>
            <p:spPr bwMode="auto">
              <a:xfrm>
                <a:off x="719" y="139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42" name="Rectangle 256"/>
              <p:cNvSpPr>
                <a:spLocks noChangeArrowheads="1"/>
              </p:cNvSpPr>
              <p:nvPr/>
            </p:nvSpPr>
            <p:spPr bwMode="auto">
              <a:xfrm>
                <a:off x="750" y="1390"/>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243" name="Rectangle 257"/>
              <p:cNvSpPr>
                <a:spLocks noChangeArrowheads="1"/>
              </p:cNvSpPr>
              <p:nvPr/>
            </p:nvSpPr>
            <p:spPr bwMode="auto">
              <a:xfrm>
                <a:off x="780" y="1390"/>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44" name="Rectangle 258"/>
              <p:cNvSpPr>
                <a:spLocks noChangeArrowheads="1"/>
              </p:cNvSpPr>
              <p:nvPr/>
            </p:nvSpPr>
            <p:spPr bwMode="auto">
              <a:xfrm>
                <a:off x="619" y="1444"/>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245" name="Rectangle 259"/>
              <p:cNvSpPr>
                <a:spLocks noChangeArrowheads="1"/>
              </p:cNvSpPr>
              <p:nvPr/>
            </p:nvSpPr>
            <p:spPr bwMode="auto">
              <a:xfrm>
                <a:off x="650" y="144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46" name="Rectangle 260"/>
              <p:cNvSpPr>
                <a:spLocks noChangeArrowheads="1"/>
              </p:cNvSpPr>
              <p:nvPr/>
            </p:nvSpPr>
            <p:spPr bwMode="auto">
              <a:xfrm>
                <a:off x="680" y="1444"/>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47" name="Rectangle 261"/>
              <p:cNvSpPr>
                <a:spLocks noChangeArrowheads="1"/>
              </p:cNvSpPr>
              <p:nvPr/>
            </p:nvSpPr>
            <p:spPr bwMode="auto">
              <a:xfrm>
                <a:off x="693" y="144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48" name="Rectangle 262"/>
              <p:cNvSpPr>
                <a:spLocks noChangeArrowheads="1"/>
              </p:cNvSpPr>
              <p:nvPr/>
            </p:nvSpPr>
            <p:spPr bwMode="auto">
              <a:xfrm>
                <a:off x="724" y="1444"/>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 </a:t>
                </a:r>
                <a:endParaRPr lang="en-US" altLang="zh-CN"/>
              </a:p>
            </p:txBody>
          </p:sp>
          <p:sp>
            <p:nvSpPr>
              <p:cNvPr id="249" name="Rectangle 263"/>
              <p:cNvSpPr>
                <a:spLocks noChangeArrowheads="1"/>
              </p:cNvSpPr>
              <p:nvPr/>
            </p:nvSpPr>
            <p:spPr bwMode="auto">
              <a:xfrm>
                <a:off x="739" y="144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2</a:t>
                </a:r>
                <a:endParaRPr lang="en-US" altLang="zh-CN"/>
              </a:p>
            </p:txBody>
          </p:sp>
          <p:sp>
            <p:nvSpPr>
              <p:cNvPr id="250" name="Rectangle 264"/>
              <p:cNvSpPr>
                <a:spLocks noChangeArrowheads="1"/>
              </p:cNvSpPr>
              <p:nvPr/>
            </p:nvSpPr>
            <p:spPr bwMode="auto">
              <a:xfrm>
                <a:off x="213" y="1109"/>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51" name="Rectangle 265"/>
              <p:cNvSpPr>
                <a:spLocks noChangeArrowheads="1"/>
              </p:cNvSpPr>
              <p:nvPr/>
            </p:nvSpPr>
            <p:spPr bwMode="auto">
              <a:xfrm>
                <a:off x="253" y="110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52" name="Rectangle 266"/>
              <p:cNvSpPr>
                <a:spLocks noChangeArrowheads="1"/>
              </p:cNvSpPr>
              <p:nvPr/>
            </p:nvSpPr>
            <p:spPr bwMode="auto">
              <a:xfrm>
                <a:off x="283" y="110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53" name="Rectangle 267"/>
              <p:cNvSpPr>
                <a:spLocks noChangeArrowheads="1"/>
              </p:cNvSpPr>
              <p:nvPr/>
            </p:nvSpPr>
            <p:spPr bwMode="auto">
              <a:xfrm>
                <a:off x="311" y="1109"/>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254" name="Rectangle 268"/>
              <p:cNvSpPr>
                <a:spLocks noChangeArrowheads="1"/>
              </p:cNvSpPr>
              <p:nvPr/>
            </p:nvSpPr>
            <p:spPr bwMode="auto">
              <a:xfrm>
                <a:off x="342" y="1109"/>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55" name="Rectangle 269"/>
              <p:cNvSpPr>
                <a:spLocks noChangeArrowheads="1"/>
              </p:cNvSpPr>
              <p:nvPr/>
            </p:nvSpPr>
            <p:spPr bwMode="auto">
              <a:xfrm>
                <a:off x="213" y="1161"/>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56" name="Rectangle 270"/>
              <p:cNvSpPr>
                <a:spLocks noChangeArrowheads="1"/>
              </p:cNvSpPr>
              <p:nvPr/>
            </p:nvSpPr>
            <p:spPr bwMode="auto">
              <a:xfrm>
                <a:off x="231" y="116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57" name="Rectangle 271"/>
              <p:cNvSpPr>
                <a:spLocks noChangeArrowheads="1"/>
              </p:cNvSpPr>
              <p:nvPr/>
            </p:nvSpPr>
            <p:spPr bwMode="auto">
              <a:xfrm>
                <a:off x="261" y="1161"/>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g</a:t>
                </a:r>
                <a:endParaRPr lang="en-US" altLang="zh-CN"/>
              </a:p>
            </p:txBody>
          </p:sp>
          <p:sp>
            <p:nvSpPr>
              <p:cNvPr id="258" name="Rectangle 272"/>
              <p:cNvSpPr>
                <a:spLocks noChangeArrowheads="1"/>
              </p:cNvSpPr>
              <p:nvPr/>
            </p:nvSpPr>
            <p:spPr bwMode="auto">
              <a:xfrm>
                <a:off x="292" y="1161"/>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259" name="Rectangle 273"/>
              <p:cNvSpPr>
                <a:spLocks noChangeArrowheads="1"/>
              </p:cNvSpPr>
              <p:nvPr/>
            </p:nvSpPr>
            <p:spPr bwMode="auto">
              <a:xfrm>
                <a:off x="303" y="1161"/>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260" name="Rectangle 274"/>
              <p:cNvSpPr>
                <a:spLocks noChangeArrowheads="1"/>
              </p:cNvSpPr>
              <p:nvPr/>
            </p:nvSpPr>
            <p:spPr bwMode="auto">
              <a:xfrm>
                <a:off x="331" y="1161"/>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61" name="Rectangle 275"/>
              <p:cNvSpPr>
                <a:spLocks noChangeArrowheads="1"/>
              </p:cNvSpPr>
              <p:nvPr/>
            </p:nvSpPr>
            <p:spPr bwMode="auto">
              <a:xfrm>
                <a:off x="346" y="116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62" name="Rectangle 276"/>
              <p:cNvSpPr>
                <a:spLocks noChangeArrowheads="1"/>
              </p:cNvSpPr>
              <p:nvPr/>
            </p:nvSpPr>
            <p:spPr bwMode="auto">
              <a:xfrm>
                <a:off x="375" y="1161"/>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63" name="Rectangle 277"/>
              <p:cNvSpPr>
                <a:spLocks noChangeArrowheads="1"/>
              </p:cNvSpPr>
              <p:nvPr/>
            </p:nvSpPr>
            <p:spPr bwMode="auto">
              <a:xfrm>
                <a:off x="392" y="1161"/>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 </a:t>
                </a:r>
                <a:endParaRPr lang="en-US" altLang="zh-CN"/>
              </a:p>
            </p:txBody>
          </p:sp>
          <p:sp>
            <p:nvSpPr>
              <p:cNvPr id="264" name="Rectangle 278"/>
              <p:cNvSpPr>
                <a:spLocks noChangeArrowheads="1"/>
              </p:cNvSpPr>
              <p:nvPr/>
            </p:nvSpPr>
            <p:spPr bwMode="auto">
              <a:xfrm>
                <a:off x="407" y="116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265" name="Rectangle 279"/>
              <p:cNvSpPr>
                <a:spLocks noChangeArrowheads="1"/>
              </p:cNvSpPr>
              <p:nvPr/>
            </p:nvSpPr>
            <p:spPr bwMode="auto">
              <a:xfrm>
                <a:off x="213" y="1270"/>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66" name="Rectangle 280"/>
              <p:cNvSpPr>
                <a:spLocks noChangeArrowheads="1"/>
              </p:cNvSpPr>
              <p:nvPr/>
            </p:nvSpPr>
            <p:spPr bwMode="auto">
              <a:xfrm>
                <a:off x="253" y="127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67" name="Rectangle 281"/>
              <p:cNvSpPr>
                <a:spLocks noChangeArrowheads="1"/>
              </p:cNvSpPr>
              <p:nvPr/>
            </p:nvSpPr>
            <p:spPr bwMode="auto">
              <a:xfrm>
                <a:off x="283" y="127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268" name="Rectangle 282"/>
              <p:cNvSpPr>
                <a:spLocks noChangeArrowheads="1"/>
              </p:cNvSpPr>
              <p:nvPr/>
            </p:nvSpPr>
            <p:spPr bwMode="auto">
              <a:xfrm>
                <a:off x="311" y="1270"/>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269" name="Rectangle 283"/>
              <p:cNvSpPr>
                <a:spLocks noChangeArrowheads="1"/>
              </p:cNvSpPr>
              <p:nvPr/>
            </p:nvSpPr>
            <p:spPr bwMode="auto">
              <a:xfrm>
                <a:off x="342" y="1270"/>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70" name="Rectangle 284"/>
              <p:cNvSpPr>
                <a:spLocks noChangeArrowheads="1"/>
              </p:cNvSpPr>
              <p:nvPr/>
            </p:nvSpPr>
            <p:spPr bwMode="auto">
              <a:xfrm>
                <a:off x="213" y="1322"/>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71" name="Rectangle 285"/>
              <p:cNvSpPr>
                <a:spLocks noChangeArrowheads="1"/>
              </p:cNvSpPr>
              <p:nvPr/>
            </p:nvSpPr>
            <p:spPr bwMode="auto">
              <a:xfrm>
                <a:off x="231" y="132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72" name="Rectangle 286"/>
              <p:cNvSpPr>
                <a:spLocks noChangeArrowheads="1"/>
              </p:cNvSpPr>
              <p:nvPr/>
            </p:nvSpPr>
            <p:spPr bwMode="auto">
              <a:xfrm>
                <a:off x="261" y="1322"/>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g</a:t>
                </a:r>
                <a:endParaRPr lang="en-US" altLang="zh-CN"/>
              </a:p>
            </p:txBody>
          </p:sp>
          <p:sp>
            <p:nvSpPr>
              <p:cNvPr id="273" name="Rectangle 287"/>
              <p:cNvSpPr>
                <a:spLocks noChangeArrowheads="1"/>
              </p:cNvSpPr>
              <p:nvPr/>
            </p:nvSpPr>
            <p:spPr bwMode="auto">
              <a:xfrm>
                <a:off x="292" y="1322"/>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274" name="Rectangle 288"/>
              <p:cNvSpPr>
                <a:spLocks noChangeArrowheads="1"/>
              </p:cNvSpPr>
              <p:nvPr/>
            </p:nvSpPr>
            <p:spPr bwMode="auto">
              <a:xfrm>
                <a:off x="303" y="1322"/>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275" name="Rectangle 289"/>
              <p:cNvSpPr>
                <a:spLocks noChangeArrowheads="1"/>
              </p:cNvSpPr>
              <p:nvPr/>
            </p:nvSpPr>
            <p:spPr bwMode="auto">
              <a:xfrm>
                <a:off x="331" y="1322"/>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76" name="Rectangle 290"/>
              <p:cNvSpPr>
                <a:spLocks noChangeArrowheads="1"/>
              </p:cNvSpPr>
              <p:nvPr/>
            </p:nvSpPr>
            <p:spPr bwMode="auto">
              <a:xfrm>
                <a:off x="346" y="132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77" name="Rectangle 291"/>
              <p:cNvSpPr>
                <a:spLocks noChangeArrowheads="1"/>
              </p:cNvSpPr>
              <p:nvPr/>
            </p:nvSpPr>
            <p:spPr bwMode="auto">
              <a:xfrm>
                <a:off x="375" y="1322"/>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78" name="Rectangle 292"/>
              <p:cNvSpPr>
                <a:spLocks noChangeArrowheads="1"/>
              </p:cNvSpPr>
              <p:nvPr/>
            </p:nvSpPr>
            <p:spPr bwMode="auto">
              <a:xfrm>
                <a:off x="392" y="1322"/>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 </a:t>
                </a:r>
                <a:endParaRPr lang="en-US" altLang="zh-CN"/>
              </a:p>
            </p:txBody>
          </p:sp>
          <p:sp>
            <p:nvSpPr>
              <p:cNvPr id="279" name="Rectangle 293"/>
              <p:cNvSpPr>
                <a:spLocks noChangeArrowheads="1"/>
              </p:cNvSpPr>
              <p:nvPr/>
            </p:nvSpPr>
            <p:spPr bwMode="auto">
              <a:xfrm>
                <a:off x="407" y="132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2</a:t>
                </a:r>
                <a:endParaRPr lang="en-US" altLang="zh-CN"/>
              </a:p>
            </p:txBody>
          </p:sp>
          <p:sp>
            <p:nvSpPr>
              <p:cNvPr id="280" name="Freeform 294"/>
              <p:cNvSpPr>
                <a:spLocks/>
              </p:cNvSpPr>
              <p:nvPr/>
            </p:nvSpPr>
            <p:spPr bwMode="auto">
              <a:xfrm>
                <a:off x="93" y="1599"/>
                <a:ext cx="3337" cy="1189"/>
              </a:xfrm>
              <a:custGeom>
                <a:avLst/>
                <a:gdLst>
                  <a:gd name="T0" fmla="*/ 77 w 3337"/>
                  <a:gd name="T1" fmla="*/ 50 h 1189"/>
                  <a:gd name="T2" fmla="*/ 0 w 3337"/>
                  <a:gd name="T3" fmla="*/ 53 h 1189"/>
                  <a:gd name="T4" fmla="*/ 0 w 3337"/>
                  <a:gd name="T5" fmla="*/ 1189 h 1189"/>
                  <a:gd name="T6" fmla="*/ 3337 w 3337"/>
                  <a:gd name="T7" fmla="*/ 1189 h 1189"/>
                  <a:gd name="T8" fmla="*/ 3337 w 3337"/>
                  <a:gd name="T9" fmla="*/ 0 h 1189"/>
                  <a:gd name="T10" fmla="*/ 3276 w 3337"/>
                  <a:gd name="T11" fmla="*/ 0 h 1189"/>
                  <a:gd name="T12" fmla="*/ 0 60000 65536"/>
                  <a:gd name="T13" fmla="*/ 0 60000 65536"/>
                  <a:gd name="T14" fmla="*/ 0 60000 65536"/>
                  <a:gd name="T15" fmla="*/ 0 60000 65536"/>
                  <a:gd name="T16" fmla="*/ 0 60000 65536"/>
                  <a:gd name="T17" fmla="*/ 0 60000 65536"/>
                  <a:gd name="T18" fmla="*/ 0 w 3337"/>
                  <a:gd name="T19" fmla="*/ 0 h 1189"/>
                  <a:gd name="T20" fmla="*/ 3337 w 3337"/>
                  <a:gd name="T21" fmla="*/ 1189 h 1189"/>
                </a:gdLst>
                <a:ahLst/>
                <a:cxnLst>
                  <a:cxn ang="T12">
                    <a:pos x="T0" y="T1"/>
                  </a:cxn>
                  <a:cxn ang="T13">
                    <a:pos x="T2" y="T3"/>
                  </a:cxn>
                  <a:cxn ang="T14">
                    <a:pos x="T4" y="T5"/>
                  </a:cxn>
                  <a:cxn ang="T15">
                    <a:pos x="T6" y="T7"/>
                  </a:cxn>
                  <a:cxn ang="T16">
                    <a:pos x="T8" y="T9"/>
                  </a:cxn>
                  <a:cxn ang="T17">
                    <a:pos x="T10" y="T11"/>
                  </a:cxn>
                </a:cxnLst>
                <a:rect l="T18" t="T19" r="T20" b="T21"/>
                <a:pathLst>
                  <a:path w="3337" h="1189">
                    <a:moveTo>
                      <a:pt x="77" y="50"/>
                    </a:moveTo>
                    <a:lnTo>
                      <a:pt x="0" y="53"/>
                    </a:lnTo>
                    <a:lnTo>
                      <a:pt x="0" y="1189"/>
                    </a:lnTo>
                    <a:lnTo>
                      <a:pt x="3337" y="1189"/>
                    </a:lnTo>
                    <a:lnTo>
                      <a:pt x="3337" y="0"/>
                    </a:lnTo>
                    <a:lnTo>
                      <a:pt x="3276"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81" name="Line 295"/>
              <p:cNvSpPr>
                <a:spLocks noChangeShapeType="1"/>
              </p:cNvSpPr>
              <p:nvPr/>
            </p:nvSpPr>
            <p:spPr bwMode="auto">
              <a:xfrm flipH="1">
                <a:off x="15" y="1165"/>
                <a:ext cx="155"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 name="Line 296"/>
              <p:cNvSpPr>
                <a:spLocks noChangeShapeType="1"/>
              </p:cNvSpPr>
              <p:nvPr/>
            </p:nvSpPr>
            <p:spPr bwMode="auto">
              <a:xfrm>
                <a:off x="13" y="2038"/>
                <a:ext cx="497"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3" name="Rectangle 297"/>
              <p:cNvSpPr>
                <a:spLocks noChangeArrowheads="1"/>
              </p:cNvSpPr>
              <p:nvPr/>
            </p:nvSpPr>
            <p:spPr bwMode="auto">
              <a:xfrm>
                <a:off x="584" y="1977"/>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284" name="Rectangle 298"/>
              <p:cNvSpPr>
                <a:spLocks noChangeArrowheads="1"/>
              </p:cNvSpPr>
              <p:nvPr/>
            </p:nvSpPr>
            <p:spPr bwMode="auto">
              <a:xfrm>
                <a:off x="619" y="1977"/>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285" name="Rectangle 299"/>
              <p:cNvSpPr>
                <a:spLocks noChangeArrowheads="1"/>
              </p:cNvSpPr>
              <p:nvPr/>
            </p:nvSpPr>
            <p:spPr bwMode="auto">
              <a:xfrm>
                <a:off x="630" y="1977"/>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g</a:t>
                </a:r>
                <a:endParaRPr lang="en-US" altLang="zh-CN"/>
              </a:p>
            </p:txBody>
          </p:sp>
          <p:sp>
            <p:nvSpPr>
              <p:cNvPr id="286" name="Rectangle 300"/>
              <p:cNvSpPr>
                <a:spLocks noChangeArrowheads="1"/>
              </p:cNvSpPr>
              <p:nvPr/>
            </p:nvSpPr>
            <p:spPr bwMode="auto">
              <a:xfrm>
                <a:off x="660" y="197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287" name="Rectangle 301"/>
              <p:cNvSpPr>
                <a:spLocks noChangeArrowheads="1"/>
              </p:cNvSpPr>
              <p:nvPr/>
            </p:nvSpPr>
            <p:spPr bwMode="auto">
              <a:xfrm>
                <a:off x="691" y="1977"/>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88" name="Rectangle 302"/>
              <p:cNvSpPr>
                <a:spLocks noChangeArrowheads="1"/>
              </p:cNvSpPr>
              <p:nvPr/>
            </p:nvSpPr>
            <p:spPr bwMode="auto">
              <a:xfrm>
                <a:off x="554" y="20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89" name="Rectangle 303"/>
              <p:cNvSpPr>
                <a:spLocks noChangeArrowheads="1"/>
              </p:cNvSpPr>
              <p:nvPr/>
            </p:nvSpPr>
            <p:spPr bwMode="auto">
              <a:xfrm>
                <a:off x="582" y="2040"/>
                <a:ext cx="5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x</a:t>
                </a:r>
                <a:endParaRPr lang="en-US" altLang="zh-CN"/>
              </a:p>
            </p:txBody>
          </p:sp>
          <p:sp>
            <p:nvSpPr>
              <p:cNvPr id="290" name="Rectangle 304"/>
              <p:cNvSpPr>
                <a:spLocks noChangeArrowheads="1"/>
              </p:cNvSpPr>
              <p:nvPr/>
            </p:nvSpPr>
            <p:spPr bwMode="auto">
              <a:xfrm>
                <a:off x="610" y="2040"/>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91" name="Rectangle 305"/>
              <p:cNvSpPr>
                <a:spLocks noChangeArrowheads="1"/>
              </p:cNvSpPr>
              <p:nvPr/>
            </p:nvSpPr>
            <p:spPr bwMode="auto">
              <a:xfrm>
                <a:off x="626" y="20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292" name="Rectangle 306"/>
              <p:cNvSpPr>
                <a:spLocks noChangeArrowheads="1"/>
              </p:cNvSpPr>
              <p:nvPr/>
            </p:nvSpPr>
            <p:spPr bwMode="auto">
              <a:xfrm>
                <a:off x="654" y="20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293" name="Rectangle 307"/>
              <p:cNvSpPr>
                <a:spLocks noChangeArrowheads="1"/>
              </p:cNvSpPr>
              <p:nvPr/>
            </p:nvSpPr>
            <p:spPr bwMode="auto">
              <a:xfrm>
                <a:off x="684" y="2040"/>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294" name="Line 308"/>
              <p:cNvSpPr>
                <a:spLocks noChangeShapeType="1"/>
              </p:cNvSpPr>
              <p:nvPr/>
            </p:nvSpPr>
            <p:spPr bwMode="auto">
              <a:xfrm flipH="1">
                <a:off x="1147" y="1691"/>
                <a:ext cx="61"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5" name="Line 309"/>
              <p:cNvSpPr>
                <a:spLocks noChangeShapeType="1"/>
              </p:cNvSpPr>
              <p:nvPr/>
            </p:nvSpPr>
            <p:spPr bwMode="auto">
              <a:xfrm>
                <a:off x="737" y="2038"/>
                <a:ext cx="157"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6" name="Rectangle 310"/>
              <p:cNvSpPr>
                <a:spLocks noChangeArrowheads="1"/>
              </p:cNvSpPr>
              <p:nvPr/>
            </p:nvSpPr>
            <p:spPr bwMode="auto">
              <a:xfrm>
                <a:off x="1254" y="1484"/>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297" name="Rectangle 311"/>
              <p:cNvSpPr>
                <a:spLocks noChangeArrowheads="1"/>
              </p:cNvSpPr>
              <p:nvPr/>
            </p:nvSpPr>
            <p:spPr bwMode="auto">
              <a:xfrm>
                <a:off x="1297" y="1484"/>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98" name="Rectangle 312"/>
              <p:cNvSpPr>
                <a:spLocks noChangeArrowheads="1"/>
              </p:cNvSpPr>
              <p:nvPr/>
            </p:nvSpPr>
            <p:spPr bwMode="auto">
              <a:xfrm>
                <a:off x="1262" y="153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299" name="Rectangle 313"/>
              <p:cNvSpPr>
                <a:spLocks noChangeArrowheads="1"/>
              </p:cNvSpPr>
              <p:nvPr/>
            </p:nvSpPr>
            <p:spPr bwMode="auto">
              <a:xfrm>
                <a:off x="1291" y="1538"/>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00" name="Rectangle 314"/>
              <p:cNvSpPr>
                <a:spLocks noChangeArrowheads="1"/>
              </p:cNvSpPr>
              <p:nvPr/>
            </p:nvSpPr>
            <p:spPr bwMode="auto">
              <a:xfrm>
                <a:off x="1262" y="1593"/>
                <a:ext cx="5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x</a:t>
                </a:r>
                <a:endParaRPr lang="en-US" altLang="zh-CN"/>
              </a:p>
            </p:txBody>
          </p:sp>
          <p:sp>
            <p:nvSpPr>
              <p:cNvPr id="301" name="Rectangle 315"/>
              <p:cNvSpPr>
                <a:spLocks noChangeArrowheads="1"/>
              </p:cNvSpPr>
              <p:nvPr/>
            </p:nvSpPr>
            <p:spPr bwMode="auto">
              <a:xfrm>
                <a:off x="1247" y="166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302" name="Freeform 316"/>
              <p:cNvSpPr>
                <a:spLocks/>
              </p:cNvSpPr>
              <p:nvPr/>
            </p:nvSpPr>
            <p:spPr bwMode="auto">
              <a:xfrm>
                <a:off x="1406" y="1137"/>
                <a:ext cx="338" cy="543"/>
              </a:xfrm>
              <a:custGeom>
                <a:avLst/>
                <a:gdLst>
                  <a:gd name="T0" fmla="*/ 0 w 338"/>
                  <a:gd name="T1" fmla="*/ 0 h 543"/>
                  <a:gd name="T2" fmla="*/ 3 w 338"/>
                  <a:gd name="T3" fmla="*/ 220 h 543"/>
                  <a:gd name="T4" fmla="*/ 57 w 338"/>
                  <a:gd name="T5" fmla="*/ 272 h 543"/>
                  <a:gd name="T6" fmla="*/ 3 w 338"/>
                  <a:gd name="T7" fmla="*/ 325 h 543"/>
                  <a:gd name="T8" fmla="*/ 3 w 338"/>
                  <a:gd name="T9" fmla="*/ 543 h 543"/>
                  <a:gd name="T10" fmla="*/ 338 w 338"/>
                  <a:gd name="T11" fmla="*/ 377 h 543"/>
                  <a:gd name="T12" fmla="*/ 338 w 338"/>
                  <a:gd name="T13" fmla="*/ 168 h 543"/>
                  <a:gd name="T14" fmla="*/ 3 w 338"/>
                  <a:gd name="T15" fmla="*/ 2 h 543"/>
                  <a:gd name="T16" fmla="*/ 0 w 338"/>
                  <a:gd name="T17" fmla="*/ 0 h 5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8"/>
                  <a:gd name="T28" fmla="*/ 0 h 543"/>
                  <a:gd name="T29" fmla="*/ 338 w 338"/>
                  <a:gd name="T30" fmla="*/ 543 h 5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8" h="543">
                    <a:moveTo>
                      <a:pt x="0" y="0"/>
                    </a:moveTo>
                    <a:lnTo>
                      <a:pt x="3" y="220"/>
                    </a:lnTo>
                    <a:lnTo>
                      <a:pt x="57" y="272"/>
                    </a:lnTo>
                    <a:lnTo>
                      <a:pt x="3" y="325"/>
                    </a:lnTo>
                    <a:lnTo>
                      <a:pt x="3" y="543"/>
                    </a:lnTo>
                    <a:lnTo>
                      <a:pt x="338" y="377"/>
                    </a:lnTo>
                    <a:lnTo>
                      <a:pt x="338" y="168"/>
                    </a:lnTo>
                    <a:lnTo>
                      <a:pt x="3"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03" name="Freeform 317"/>
              <p:cNvSpPr>
                <a:spLocks/>
              </p:cNvSpPr>
              <p:nvPr/>
            </p:nvSpPr>
            <p:spPr bwMode="auto">
              <a:xfrm>
                <a:off x="1406" y="1137"/>
                <a:ext cx="338" cy="543"/>
              </a:xfrm>
              <a:custGeom>
                <a:avLst/>
                <a:gdLst>
                  <a:gd name="T0" fmla="*/ 0 w 338"/>
                  <a:gd name="T1" fmla="*/ 0 h 543"/>
                  <a:gd name="T2" fmla="*/ 3 w 338"/>
                  <a:gd name="T3" fmla="*/ 220 h 543"/>
                  <a:gd name="T4" fmla="*/ 57 w 338"/>
                  <a:gd name="T5" fmla="*/ 272 h 543"/>
                  <a:gd name="T6" fmla="*/ 3 w 338"/>
                  <a:gd name="T7" fmla="*/ 325 h 543"/>
                  <a:gd name="T8" fmla="*/ 3 w 338"/>
                  <a:gd name="T9" fmla="*/ 543 h 543"/>
                  <a:gd name="T10" fmla="*/ 338 w 338"/>
                  <a:gd name="T11" fmla="*/ 377 h 543"/>
                  <a:gd name="T12" fmla="*/ 338 w 338"/>
                  <a:gd name="T13" fmla="*/ 168 h 543"/>
                  <a:gd name="T14" fmla="*/ 3 w 338"/>
                  <a:gd name="T15" fmla="*/ 2 h 543"/>
                  <a:gd name="T16" fmla="*/ 0 60000 65536"/>
                  <a:gd name="T17" fmla="*/ 0 60000 65536"/>
                  <a:gd name="T18" fmla="*/ 0 60000 65536"/>
                  <a:gd name="T19" fmla="*/ 0 60000 65536"/>
                  <a:gd name="T20" fmla="*/ 0 60000 65536"/>
                  <a:gd name="T21" fmla="*/ 0 60000 65536"/>
                  <a:gd name="T22" fmla="*/ 0 60000 65536"/>
                  <a:gd name="T23" fmla="*/ 0 60000 65536"/>
                  <a:gd name="T24" fmla="*/ 0 w 338"/>
                  <a:gd name="T25" fmla="*/ 0 h 543"/>
                  <a:gd name="T26" fmla="*/ 338 w 338"/>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8" h="543">
                    <a:moveTo>
                      <a:pt x="0" y="0"/>
                    </a:moveTo>
                    <a:lnTo>
                      <a:pt x="3" y="220"/>
                    </a:lnTo>
                    <a:lnTo>
                      <a:pt x="57" y="272"/>
                    </a:lnTo>
                    <a:lnTo>
                      <a:pt x="3" y="325"/>
                    </a:lnTo>
                    <a:lnTo>
                      <a:pt x="3" y="543"/>
                    </a:lnTo>
                    <a:lnTo>
                      <a:pt x="338" y="377"/>
                    </a:lnTo>
                    <a:lnTo>
                      <a:pt x="338" y="168"/>
                    </a:lnTo>
                    <a:lnTo>
                      <a:pt x="3" y="2"/>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04" name="Rectangle 318"/>
              <p:cNvSpPr>
                <a:spLocks noChangeArrowheads="1"/>
              </p:cNvSpPr>
              <p:nvPr/>
            </p:nvSpPr>
            <p:spPr bwMode="auto">
              <a:xfrm>
                <a:off x="1631" y="1392"/>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305" name="Rectangle 319"/>
              <p:cNvSpPr>
                <a:spLocks noChangeArrowheads="1"/>
              </p:cNvSpPr>
              <p:nvPr/>
            </p:nvSpPr>
            <p:spPr bwMode="auto">
              <a:xfrm>
                <a:off x="1668" y="139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L</a:t>
                </a:r>
                <a:endParaRPr lang="en-US" altLang="zh-CN"/>
              </a:p>
            </p:txBody>
          </p:sp>
          <p:sp>
            <p:nvSpPr>
              <p:cNvPr id="306" name="Rectangle 320"/>
              <p:cNvSpPr>
                <a:spLocks noChangeArrowheads="1"/>
              </p:cNvSpPr>
              <p:nvPr/>
            </p:nvSpPr>
            <p:spPr bwMode="auto">
              <a:xfrm>
                <a:off x="1696" y="1392"/>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307" name="Rectangle 321"/>
              <p:cNvSpPr>
                <a:spLocks noChangeArrowheads="1"/>
              </p:cNvSpPr>
              <p:nvPr/>
            </p:nvSpPr>
            <p:spPr bwMode="auto">
              <a:xfrm>
                <a:off x="1736" y="1392"/>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08" name="Rectangle 322"/>
              <p:cNvSpPr>
                <a:spLocks noChangeArrowheads="1"/>
              </p:cNvSpPr>
              <p:nvPr/>
            </p:nvSpPr>
            <p:spPr bwMode="auto">
              <a:xfrm>
                <a:off x="1590" y="1447"/>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309" name="Rectangle 323"/>
              <p:cNvSpPr>
                <a:spLocks noChangeArrowheads="1"/>
              </p:cNvSpPr>
              <p:nvPr/>
            </p:nvSpPr>
            <p:spPr bwMode="auto">
              <a:xfrm>
                <a:off x="1607" y="144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310" name="Rectangle 324"/>
              <p:cNvSpPr>
                <a:spLocks noChangeArrowheads="1"/>
              </p:cNvSpPr>
              <p:nvPr/>
            </p:nvSpPr>
            <p:spPr bwMode="auto">
              <a:xfrm>
                <a:off x="1638" y="1447"/>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311" name="Rectangle 325"/>
              <p:cNvSpPr>
                <a:spLocks noChangeArrowheads="1"/>
              </p:cNvSpPr>
              <p:nvPr/>
            </p:nvSpPr>
            <p:spPr bwMode="auto">
              <a:xfrm>
                <a:off x="1664" y="144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312" name="Rectangle 326"/>
              <p:cNvSpPr>
                <a:spLocks noChangeArrowheads="1"/>
              </p:cNvSpPr>
              <p:nvPr/>
            </p:nvSpPr>
            <p:spPr bwMode="auto">
              <a:xfrm>
                <a:off x="1694" y="1447"/>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l</a:t>
                </a:r>
                <a:endParaRPr lang="en-US" altLang="zh-CN"/>
              </a:p>
            </p:txBody>
          </p:sp>
          <p:sp>
            <p:nvSpPr>
              <p:cNvPr id="313" name="Rectangle 327"/>
              <p:cNvSpPr>
                <a:spLocks noChangeArrowheads="1"/>
              </p:cNvSpPr>
              <p:nvPr/>
            </p:nvSpPr>
            <p:spPr bwMode="auto">
              <a:xfrm>
                <a:off x="1707" y="1447"/>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314" name="Rectangle 328"/>
              <p:cNvSpPr>
                <a:spLocks noChangeArrowheads="1"/>
              </p:cNvSpPr>
              <p:nvPr/>
            </p:nvSpPr>
            <p:spPr bwMode="auto">
              <a:xfrm>
                <a:off x="1618" y="1307"/>
                <a:ext cx="5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Z</a:t>
                </a:r>
                <a:endParaRPr lang="en-US" altLang="zh-CN"/>
              </a:p>
            </p:txBody>
          </p:sp>
          <p:sp>
            <p:nvSpPr>
              <p:cNvPr id="315" name="Rectangle 329"/>
              <p:cNvSpPr>
                <a:spLocks noChangeArrowheads="1"/>
              </p:cNvSpPr>
              <p:nvPr/>
            </p:nvSpPr>
            <p:spPr bwMode="auto">
              <a:xfrm>
                <a:off x="1651" y="130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316" name="Rectangle 330"/>
              <p:cNvSpPr>
                <a:spLocks noChangeArrowheads="1"/>
              </p:cNvSpPr>
              <p:nvPr/>
            </p:nvSpPr>
            <p:spPr bwMode="auto">
              <a:xfrm>
                <a:off x="1681" y="1307"/>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317" name="Rectangle 331"/>
              <p:cNvSpPr>
                <a:spLocks noChangeArrowheads="1"/>
              </p:cNvSpPr>
              <p:nvPr/>
            </p:nvSpPr>
            <p:spPr bwMode="auto">
              <a:xfrm>
                <a:off x="1699" y="130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o</a:t>
                </a:r>
                <a:endParaRPr lang="en-US" altLang="zh-CN"/>
              </a:p>
            </p:txBody>
          </p:sp>
          <p:sp>
            <p:nvSpPr>
              <p:cNvPr id="318" name="Rectangle 332"/>
              <p:cNvSpPr>
                <a:spLocks noChangeArrowheads="1"/>
              </p:cNvSpPr>
              <p:nvPr/>
            </p:nvSpPr>
            <p:spPr bwMode="auto">
              <a:xfrm>
                <a:off x="2318" y="1722"/>
                <a:ext cx="8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W</a:t>
                </a:r>
                <a:endParaRPr lang="en-US" altLang="zh-CN"/>
              </a:p>
            </p:txBody>
          </p:sp>
          <p:sp>
            <p:nvSpPr>
              <p:cNvPr id="319" name="Rectangle 333"/>
              <p:cNvSpPr>
                <a:spLocks noChangeArrowheads="1"/>
              </p:cNvSpPr>
              <p:nvPr/>
            </p:nvSpPr>
            <p:spPr bwMode="auto">
              <a:xfrm>
                <a:off x="2368" y="1722"/>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320" name="Rectangle 334"/>
              <p:cNvSpPr>
                <a:spLocks noChangeArrowheads="1"/>
              </p:cNvSpPr>
              <p:nvPr/>
            </p:nvSpPr>
            <p:spPr bwMode="auto">
              <a:xfrm>
                <a:off x="2386" y="1722"/>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321" name="Rectangle 335"/>
              <p:cNvSpPr>
                <a:spLocks noChangeArrowheads="1"/>
              </p:cNvSpPr>
              <p:nvPr/>
            </p:nvSpPr>
            <p:spPr bwMode="auto">
              <a:xfrm>
                <a:off x="2399" y="1722"/>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322" name="Rectangle 336"/>
              <p:cNvSpPr>
                <a:spLocks noChangeArrowheads="1"/>
              </p:cNvSpPr>
              <p:nvPr/>
            </p:nvSpPr>
            <p:spPr bwMode="auto">
              <a:xfrm>
                <a:off x="2414" y="172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323" name="Rectangle 337"/>
              <p:cNvSpPr>
                <a:spLocks noChangeArrowheads="1"/>
              </p:cNvSpPr>
              <p:nvPr/>
            </p:nvSpPr>
            <p:spPr bwMode="auto">
              <a:xfrm>
                <a:off x="2442" y="1722"/>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24" name="Rectangle 338"/>
              <p:cNvSpPr>
                <a:spLocks noChangeArrowheads="1"/>
              </p:cNvSpPr>
              <p:nvPr/>
            </p:nvSpPr>
            <p:spPr bwMode="auto">
              <a:xfrm>
                <a:off x="2318" y="1776"/>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325" name="Rectangle 339"/>
              <p:cNvSpPr>
                <a:spLocks noChangeArrowheads="1"/>
              </p:cNvSpPr>
              <p:nvPr/>
            </p:nvSpPr>
            <p:spPr bwMode="auto">
              <a:xfrm>
                <a:off x="2349" y="1776"/>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326" name="Rectangle 340"/>
              <p:cNvSpPr>
                <a:spLocks noChangeArrowheads="1"/>
              </p:cNvSpPr>
              <p:nvPr/>
            </p:nvSpPr>
            <p:spPr bwMode="auto">
              <a:xfrm>
                <a:off x="2377" y="1776"/>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327" name="Rectangle 341"/>
              <p:cNvSpPr>
                <a:spLocks noChangeArrowheads="1"/>
              </p:cNvSpPr>
              <p:nvPr/>
            </p:nvSpPr>
            <p:spPr bwMode="auto">
              <a:xfrm>
                <a:off x="2392" y="1776"/>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328" name="Rectangle 342"/>
              <p:cNvSpPr>
                <a:spLocks noChangeArrowheads="1"/>
              </p:cNvSpPr>
              <p:nvPr/>
            </p:nvSpPr>
            <p:spPr bwMode="auto">
              <a:xfrm>
                <a:off x="2756" y="1421"/>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329" name="Rectangle 343"/>
              <p:cNvSpPr>
                <a:spLocks noChangeArrowheads="1"/>
              </p:cNvSpPr>
              <p:nvPr/>
            </p:nvSpPr>
            <p:spPr bwMode="auto">
              <a:xfrm>
                <a:off x="2794" y="142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330" name="Rectangle 344"/>
              <p:cNvSpPr>
                <a:spLocks noChangeArrowheads="1"/>
              </p:cNvSpPr>
              <p:nvPr/>
            </p:nvSpPr>
            <p:spPr bwMode="auto">
              <a:xfrm>
                <a:off x="2824" y="142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331" name="Rectangle 345"/>
              <p:cNvSpPr>
                <a:spLocks noChangeArrowheads="1"/>
              </p:cNvSpPr>
              <p:nvPr/>
            </p:nvSpPr>
            <p:spPr bwMode="auto">
              <a:xfrm>
                <a:off x="2855" y="1421"/>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332" name="Rectangle 346"/>
              <p:cNvSpPr>
                <a:spLocks noChangeArrowheads="1"/>
              </p:cNvSpPr>
              <p:nvPr/>
            </p:nvSpPr>
            <p:spPr bwMode="auto">
              <a:xfrm>
                <a:off x="2885" y="1421"/>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33" name="Rectangle 347"/>
              <p:cNvSpPr>
                <a:spLocks noChangeArrowheads="1"/>
              </p:cNvSpPr>
              <p:nvPr/>
            </p:nvSpPr>
            <p:spPr bwMode="auto">
              <a:xfrm>
                <a:off x="2772" y="1473"/>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334" name="Rectangle 348"/>
              <p:cNvSpPr>
                <a:spLocks noChangeArrowheads="1"/>
              </p:cNvSpPr>
              <p:nvPr/>
            </p:nvSpPr>
            <p:spPr bwMode="auto">
              <a:xfrm>
                <a:off x="2802" y="147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335" name="Rectangle 349"/>
              <p:cNvSpPr>
                <a:spLocks noChangeArrowheads="1"/>
              </p:cNvSpPr>
              <p:nvPr/>
            </p:nvSpPr>
            <p:spPr bwMode="auto">
              <a:xfrm>
                <a:off x="2831" y="1473"/>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336" name="Rectangle 350"/>
              <p:cNvSpPr>
                <a:spLocks noChangeArrowheads="1"/>
              </p:cNvSpPr>
              <p:nvPr/>
            </p:nvSpPr>
            <p:spPr bwMode="auto">
              <a:xfrm>
                <a:off x="2846" y="1473"/>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337" name="Rectangle 351"/>
              <p:cNvSpPr>
                <a:spLocks noChangeArrowheads="1"/>
              </p:cNvSpPr>
              <p:nvPr/>
            </p:nvSpPr>
            <p:spPr bwMode="auto">
              <a:xfrm>
                <a:off x="3295" y="1512"/>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338" name="Rectangle 352"/>
              <p:cNvSpPr>
                <a:spLocks noChangeArrowheads="1"/>
              </p:cNvSpPr>
              <p:nvPr/>
            </p:nvSpPr>
            <p:spPr bwMode="auto">
              <a:xfrm>
                <a:off x="3339" y="1512"/>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39" name="Rectangle 353"/>
              <p:cNvSpPr>
                <a:spLocks noChangeArrowheads="1"/>
              </p:cNvSpPr>
              <p:nvPr/>
            </p:nvSpPr>
            <p:spPr bwMode="auto">
              <a:xfrm>
                <a:off x="3304" y="156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340" name="Rectangle 354"/>
              <p:cNvSpPr>
                <a:spLocks noChangeArrowheads="1"/>
              </p:cNvSpPr>
              <p:nvPr/>
            </p:nvSpPr>
            <p:spPr bwMode="auto">
              <a:xfrm>
                <a:off x="3334" y="1567"/>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41" name="Rectangle 355"/>
              <p:cNvSpPr>
                <a:spLocks noChangeArrowheads="1"/>
              </p:cNvSpPr>
              <p:nvPr/>
            </p:nvSpPr>
            <p:spPr bwMode="auto">
              <a:xfrm>
                <a:off x="3304" y="1621"/>
                <a:ext cx="5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x</a:t>
                </a:r>
                <a:endParaRPr lang="en-US" altLang="zh-CN"/>
              </a:p>
            </p:txBody>
          </p:sp>
          <p:sp>
            <p:nvSpPr>
              <p:cNvPr id="342" name="Rectangle 356"/>
              <p:cNvSpPr>
                <a:spLocks noChangeArrowheads="1"/>
              </p:cNvSpPr>
              <p:nvPr/>
            </p:nvSpPr>
            <p:spPr bwMode="auto">
              <a:xfrm>
                <a:off x="3289" y="144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343" name="Line 357"/>
              <p:cNvSpPr>
                <a:spLocks noChangeShapeType="1"/>
              </p:cNvSpPr>
              <p:nvPr/>
            </p:nvSpPr>
            <p:spPr bwMode="auto">
              <a:xfrm>
                <a:off x="13" y="1327"/>
                <a:ext cx="157"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4" name="Freeform 358"/>
              <p:cNvSpPr>
                <a:spLocks/>
              </p:cNvSpPr>
              <p:nvPr/>
            </p:nvSpPr>
            <p:spPr bwMode="auto">
              <a:xfrm>
                <a:off x="887" y="1436"/>
                <a:ext cx="26" cy="28"/>
              </a:xfrm>
              <a:custGeom>
                <a:avLst/>
                <a:gdLst>
                  <a:gd name="T0" fmla="*/ 0 w 26"/>
                  <a:gd name="T1" fmla="*/ 0 h 28"/>
                  <a:gd name="T2" fmla="*/ 0 w 26"/>
                  <a:gd name="T3" fmla="*/ 28 h 28"/>
                  <a:gd name="T4" fmla="*/ 26 w 26"/>
                  <a:gd name="T5" fmla="*/ 15 h 28"/>
                  <a:gd name="T6" fmla="*/ 0 w 26"/>
                  <a:gd name="T7" fmla="*/ 0 h 28"/>
                  <a:gd name="T8" fmla="*/ 0 60000 65536"/>
                  <a:gd name="T9" fmla="*/ 0 60000 65536"/>
                  <a:gd name="T10" fmla="*/ 0 60000 65536"/>
                  <a:gd name="T11" fmla="*/ 0 60000 65536"/>
                  <a:gd name="T12" fmla="*/ 0 w 26"/>
                  <a:gd name="T13" fmla="*/ 0 h 28"/>
                  <a:gd name="T14" fmla="*/ 26 w 26"/>
                  <a:gd name="T15" fmla="*/ 28 h 28"/>
                </a:gdLst>
                <a:ahLst/>
                <a:cxnLst>
                  <a:cxn ang="T8">
                    <a:pos x="T0" y="T1"/>
                  </a:cxn>
                  <a:cxn ang="T9">
                    <a:pos x="T2" y="T3"/>
                  </a:cxn>
                  <a:cxn ang="T10">
                    <a:pos x="T4" y="T5"/>
                  </a:cxn>
                  <a:cxn ang="T11">
                    <a:pos x="T6" y="T7"/>
                  </a:cxn>
                </a:cxnLst>
                <a:rect l="T12" t="T13" r="T14" b="T15"/>
                <a:pathLst>
                  <a:path w="26" h="28">
                    <a:moveTo>
                      <a:pt x="0" y="0"/>
                    </a:moveTo>
                    <a:lnTo>
                      <a:pt x="0" y="28"/>
                    </a:lnTo>
                    <a:lnTo>
                      <a:pt x="26"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45" name="Line 359"/>
              <p:cNvSpPr>
                <a:spLocks noChangeShapeType="1"/>
              </p:cNvSpPr>
              <p:nvPr/>
            </p:nvSpPr>
            <p:spPr bwMode="auto">
              <a:xfrm flipH="1">
                <a:off x="1025" y="1449"/>
                <a:ext cx="183"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6" name="Line 360"/>
              <p:cNvSpPr>
                <a:spLocks noChangeShapeType="1"/>
              </p:cNvSpPr>
              <p:nvPr/>
            </p:nvSpPr>
            <p:spPr bwMode="auto">
              <a:xfrm flipH="1">
                <a:off x="796" y="1449"/>
                <a:ext cx="96"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7" name="Freeform 361"/>
              <p:cNvSpPr>
                <a:spLocks/>
              </p:cNvSpPr>
              <p:nvPr/>
            </p:nvSpPr>
            <p:spPr bwMode="auto">
              <a:xfrm>
                <a:off x="1064" y="825"/>
                <a:ext cx="166" cy="266"/>
              </a:xfrm>
              <a:custGeom>
                <a:avLst/>
                <a:gdLst>
                  <a:gd name="T0" fmla="*/ 81 w 166"/>
                  <a:gd name="T1" fmla="*/ 264 h 266"/>
                  <a:gd name="T2" fmla="*/ 96 w 166"/>
                  <a:gd name="T3" fmla="*/ 264 h 266"/>
                  <a:gd name="T4" fmla="*/ 109 w 166"/>
                  <a:gd name="T5" fmla="*/ 257 h 266"/>
                  <a:gd name="T6" fmla="*/ 120 w 166"/>
                  <a:gd name="T7" fmla="*/ 251 h 266"/>
                  <a:gd name="T8" fmla="*/ 131 w 166"/>
                  <a:gd name="T9" fmla="*/ 240 h 266"/>
                  <a:gd name="T10" fmla="*/ 142 w 166"/>
                  <a:gd name="T11" fmla="*/ 227 h 266"/>
                  <a:gd name="T12" fmla="*/ 150 w 166"/>
                  <a:gd name="T13" fmla="*/ 211 h 266"/>
                  <a:gd name="T14" fmla="*/ 157 w 166"/>
                  <a:gd name="T15" fmla="*/ 194 h 266"/>
                  <a:gd name="T16" fmla="*/ 161 w 166"/>
                  <a:gd name="T17" fmla="*/ 174 h 266"/>
                  <a:gd name="T18" fmla="*/ 164 w 166"/>
                  <a:gd name="T19" fmla="*/ 155 h 266"/>
                  <a:gd name="T20" fmla="*/ 166 w 166"/>
                  <a:gd name="T21" fmla="*/ 133 h 266"/>
                  <a:gd name="T22" fmla="*/ 164 w 166"/>
                  <a:gd name="T23" fmla="*/ 111 h 266"/>
                  <a:gd name="T24" fmla="*/ 161 w 166"/>
                  <a:gd name="T25" fmla="*/ 89 h 266"/>
                  <a:gd name="T26" fmla="*/ 157 w 166"/>
                  <a:gd name="T27" fmla="*/ 72 h 266"/>
                  <a:gd name="T28" fmla="*/ 150 w 166"/>
                  <a:gd name="T29" fmla="*/ 54 h 266"/>
                  <a:gd name="T30" fmla="*/ 142 w 166"/>
                  <a:gd name="T31" fmla="*/ 39 h 266"/>
                  <a:gd name="T32" fmla="*/ 131 w 166"/>
                  <a:gd name="T33" fmla="*/ 26 h 266"/>
                  <a:gd name="T34" fmla="*/ 120 w 166"/>
                  <a:gd name="T35" fmla="*/ 15 h 266"/>
                  <a:gd name="T36" fmla="*/ 109 w 166"/>
                  <a:gd name="T37" fmla="*/ 6 h 266"/>
                  <a:gd name="T38" fmla="*/ 96 w 166"/>
                  <a:gd name="T39" fmla="*/ 2 h 266"/>
                  <a:gd name="T40" fmla="*/ 83 w 166"/>
                  <a:gd name="T41" fmla="*/ 0 h 266"/>
                  <a:gd name="T42" fmla="*/ 70 w 166"/>
                  <a:gd name="T43" fmla="*/ 2 h 266"/>
                  <a:gd name="T44" fmla="*/ 57 w 166"/>
                  <a:gd name="T45" fmla="*/ 6 h 266"/>
                  <a:gd name="T46" fmla="*/ 44 w 166"/>
                  <a:gd name="T47" fmla="*/ 15 h 266"/>
                  <a:gd name="T48" fmla="*/ 33 w 166"/>
                  <a:gd name="T49" fmla="*/ 26 h 266"/>
                  <a:gd name="T50" fmla="*/ 24 w 166"/>
                  <a:gd name="T51" fmla="*/ 39 h 266"/>
                  <a:gd name="T52" fmla="*/ 15 w 166"/>
                  <a:gd name="T53" fmla="*/ 54 h 266"/>
                  <a:gd name="T54" fmla="*/ 9 w 166"/>
                  <a:gd name="T55" fmla="*/ 72 h 266"/>
                  <a:gd name="T56" fmla="*/ 4 w 166"/>
                  <a:gd name="T57" fmla="*/ 89 h 266"/>
                  <a:gd name="T58" fmla="*/ 0 w 166"/>
                  <a:gd name="T59" fmla="*/ 111 h 266"/>
                  <a:gd name="T60" fmla="*/ 0 w 166"/>
                  <a:gd name="T61" fmla="*/ 133 h 266"/>
                  <a:gd name="T62" fmla="*/ 0 w 166"/>
                  <a:gd name="T63" fmla="*/ 155 h 266"/>
                  <a:gd name="T64" fmla="*/ 4 w 166"/>
                  <a:gd name="T65" fmla="*/ 174 h 266"/>
                  <a:gd name="T66" fmla="*/ 9 w 166"/>
                  <a:gd name="T67" fmla="*/ 194 h 266"/>
                  <a:gd name="T68" fmla="*/ 15 w 166"/>
                  <a:gd name="T69" fmla="*/ 211 h 266"/>
                  <a:gd name="T70" fmla="*/ 24 w 166"/>
                  <a:gd name="T71" fmla="*/ 227 h 266"/>
                  <a:gd name="T72" fmla="*/ 33 w 166"/>
                  <a:gd name="T73" fmla="*/ 240 h 266"/>
                  <a:gd name="T74" fmla="*/ 44 w 166"/>
                  <a:gd name="T75" fmla="*/ 251 h 266"/>
                  <a:gd name="T76" fmla="*/ 57 w 166"/>
                  <a:gd name="T77" fmla="*/ 257 h 266"/>
                  <a:gd name="T78" fmla="*/ 70 w 166"/>
                  <a:gd name="T79" fmla="*/ 264 h 266"/>
                  <a:gd name="T80" fmla="*/ 83 w 166"/>
                  <a:gd name="T81" fmla="*/ 266 h 266"/>
                  <a:gd name="T82" fmla="*/ 81 w 166"/>
                  <a:gd name="T83" fmla="*/ 264 h 2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6"/>
                  <a:gd name="T127" fmla="*/ 0 h 266"/>
                  <a:gd name="T128" fmla="*/ 166 w 166"/>
                  <a:gd name="T129" fmla="*/ 266 h 26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6" h="266">
                    <a:moveTo>
                      <a:pt x="81" y="264"/>
                    </a:moveTo>
                    <a:lnTo>
                      <a:pt x="96" y="264"/>
                    </a:lnTo>
                    <a:lnTo>
                      <a:pt x="109" y="257"/>
                    </a:lnTo>
                    <a:lnTo>
                      <a:pt x="120" y="251"/>
                    </a:lnTo>
                    <a:lnTo>
                      <a:pt x="131" y="240"/>
                    </a:lnTo>
                    <a:lnTo>
                      <a:pt x="142" y="227"/>
                    </a:lnTo>
                    <a:lnTo>
                      <a:pt x="150" y="211"/>
                    </a:lnTo>
                    <a:lnTo>
                      <a:pt x="157" y="194"/>
                    </a:lnTo>
                    <a:lnTo>
                      <a:pt x="161" y="174"/>
                    </a:lnTo>
                    <a:lnTo>
                      <a:pt x="164" y="155"/>
                    </a:lnTo>
                    <a:lnTo>
                      <a:pt x="166" y="133"/>
                    </a:lnTo>
                    <a:lnTo>
                      <a:pt x="164" y="111"/>
                    </a:lnTo>
                    <a:lnTo>
                      <a:pt x="161" y="89"/>
                    </a:lnTo>
                    <a:lnTo>
                      <a:pt x="157" y="72"/>
                    </a:lnTo>
                    <a:lnTo>
                      <a:pt x="150" y="54"/>
                    </a:lnTo>
                    <a:lnTo>
                      <a:pt x="142" y="39"/>
                    </a:lnTo>
                    <a:lnTo>
                      <a:pt x="131" y="26"/>
                    </a:lnTo>
                    <a:lnTo>
                      <a:pt x="120" y="15"/>
                    </a:lnTo>
                    <a:lnTo>
                      <a:pt x="109" y="6"/>
                    </a:lnTo>
                    <a:lnTo>
                      <a:pt x="96" y="2"/>
                    </a:lnTo>
                    <a:lnTo>
                      <a:pt x="83" y="0"/>
                    </a:lnTo>
                    <a:lnTo>
                      <a:pt x="70" y="2"/>
                    </a:lnTo>
                    <a:lnTo>
                      <a:pt x="57" y="6"/>
                    </a:lnTo>
                    <a:lnTo>
                      <a:pt x="44" y="15"/>
                    </a:lnTo>
                    <a:lnTo>
                      <a:pt x="33" y="26"/>
                    </a:lnTo>
                    <a:lnTo>
                      <a:pt x="24" y="39"/>
                    </a:lnTo>
                    <a:lnTo>
                      <a:pt x="15" y="54"/>
                    </a:lnTo>
                    <a:lnTo>
                      <a:pt x="9" y="72"/>
                    </a:lnTo>
                    <a:lnTo>
                      <a:pt x="4" y="89"/>
                    </a:lnTo>
                    <a:lnTo>
                      <a:pt x="0" y="111"/>
                    </a:lnTo>
                    <a:lnTo>
                      <a:pt x="0" y="133"/>
                    </a:lnTo>
                    <a:lnTo>
                      <a:pt x="0" y="155"/>
                    </a:lnTo>
                    <a:lnTo>
                      <a:pt x="4" y="174"/>
                    </a:lnTo>
                    <a:lnTo>
                      <a:pt x="9" y="194"/>
                    </a:lnTo>
                    <a:lnTo>
                      <a:pt x="15" y="211"/>
                    </a:lnTo>
                    <a:lnTo>
                      <a:pt x="24" y="227"/>
                    </a:lnTo>
                    <a:lnTo>
                      <a:pt x="33" y="240"/>
                    </a:lnTo>
                    <a:lnTo>
                      <a:pt x="44" y="251"/>
                    </a:lnTo>
                    <a:lnTo>
                      <a:pt x="57" y="257"/>
                    </a:lnTo>
                    <a:lnTo>
                      <a:pt x="70" y="264"/>
                    </a:lnTo>
                    <a:lnTo>
                      <a:pt x="83" y="266"/>
                    </a:lnTo>
                    <a:lnTo>
                      <a:pt x="81" y="2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48" name="Freeform 362"/>
              <p:cNvSpPr>
                <a:spLocks/>
              </p:cNvSpPr>
              <p:nvPr/>
            </p:nvSpPr>
            <p:spPr bwMode="auto">
              <a:xfrm>
                <a:off x="1064" y="825"/>
                <a:ext cx="166" cy="266"/>
              </a:xfrm>
              <a:custGeom>
                <a:avLst/>
                <a:gdLst>
                  <a:gd name="T0" fmla="*/ 81 w 166"/>
                  <a:gd name="T1" fmla="*/ 264 h 266"/>
                  <a:gd name="T2" fmla="*/ 96 w 166"/>
                  <a:gd name="T3" fmla="*/ 264 h 266"/>
                  <a:gd name="T4" fmla="*/ 109 w 166"/>
                  <a:gd name="T5" fmla="*/ 257 h 266"/>
                  <a:gd name="T6" fmla="*/ 120 w 166"/>
                  <a:gd name="T7" fmla="*/ 251 h 266"/>
                  <a:gd name="T8" fmla="*/ 131 w 166"/>
                  <a:gd name="T9" fmla="*/ 240 h 266"/>
                  <a:gd name="T10" fmla="*/ 142 w 166"/>
                  <a:gd name="T11" fmla="*/ 227 h 266"/>
                  <a:gd name="T12" fmla="*/ 150 w 166"/>
                  <a:gd name="T13" fmla="*/ 211 h 266"/>
                  <a:gd name="T14" fmla="*/ 157 w 166"/>
                  <a:gd name="T15" fmla="*/ 194 h 266"/>
                  <a:gd name="T16" fmla="*/ 161 w 166"/>
                  <a:gd name="T17" fmla="*/ 174 h 266"/>
                  <a:gd name="T18" fmla="*/ 164 w 166"/>
                  <a:gd name="T19" fmla="*/ 155 h 266"/>
                  <a:gd name="T20" fmla="*/ 166 w 166"/>
                  <a:gd name="T21" fmla="*/ 133 h 266"/>
                  <a:gd name="T22" fmla="*/ 164 w 166"/>
                  <a:gd name="T23" fmla="*/ 111 h 266"/>
                  <a:gd name="T24" fmla="*/ 161 w 166"/>
                  <a:gd name="T25" fmla="*/ 89 h 266"/>
                  <a:gd name="T26" fmla="*/ 157 w 166"/>
                  <a:gd name="T27" fmla="*/ 72 h 266"/>
                  <a:gd name="T28" fmla="*/ 150 w 166"/>
                  <a:gd name="T29" fmla="*/ 54 h 266"/>
                  <a:gd name="T30" fmla="*/ 142 w 166"/>
                  <a:gd name="T31" fmla="*/ 39 h 266"/>
                  <a:gd name="T32" fmla="*/ 131 w 166"/>
                  <a:gd name="T33" fmla="*/ 26 h 266"/>
                  <a:gd name="T34" fmla="*/ 120 w 166"/>
                  <a:gd name="T35" fmla="*/ 15 h 266"/>
                  <a:gd name="T36" fmla="*/ 109 w 166"/>
                  <a:gd name="T37" fmla="*/ 6 h 266"/>
                  <a:gd name="T38" fmla="*/ 96 w 166"/>
                  <a:gd name="T39" fmla="*/ 2 h 266"/>
                  <a:gd name="T40" fmla="*/ 83 w 166"/>
                  <a:gd name="T41" fmla="*/ 0 h 266"/>
                  <a:gd name="T42" fmla="*/ 70 w 166"/>
                  <a:gd name="T43" fmla="*/ 2 h 266"/>
                  <a:gd name="T44" fmla="*/ 57 w 166"/>
                  <a:gd name="T45" fmla="*/ 6 h 266"/>
                  <a:gd name="T46" fmla="*/ 44 w 166"/>
                  <a:gd name="T47" fmla="*/ 15 h 266"/>
                  <a:gd name="T48" fmla="*/ 33 w 166"/>
                  <a:gd name="T49" fmla="*/ 26 h 266"/>
                  <a:gd name="T50" fmla="*/ 24 w 166"/>
                  <a:gd name="T51" fmla="*/ 39 h 266"/>
                  <a:gd name="T52" fmla="*/ 15 w 166"/>
                  <a:gd name="T53" fmla="*/ 54 h 266"/>
                  <a:gd name="T54" fmla="*/ 9 w 166"/>
                  <a:gd name="T55" fmla="*/ 72 h 266"/>
                  <a:gd name="T56" fmla="*/ 4 w 166"/>
                  <a:gd name="T57" fmla="*/ 89 h 266"/>
                  <a:gd name="T58" fmla="*/ 0 w 166"/>
                  <a:gd name="T59" fmla="*/ 111 h 266"/>
                  <a:gd name="T60" fmla="*/ 0 w 166"/>
                  <a:gd name="T61" fmla="*/ 133 h 266"/>
                  <a:gd name="T62" fmla="*/ 0 w 166"/>
                  <a:gd name="T63" fmla="*/ 155 h 266"/>
                  <a:gd name="T64" fmla="*/ 4 w 166"/>
                  <a:gd name="T65" fmla="*/ 174 h 266"/>
                  <a:gd name="T66" fmla="*/ 9 w 166"/>
                  <a:gd name="T67" fmla="*/ 194 h 266"/>
                  <a:gd name="T68" fmla="*/ 15 w 166"/>
                  <a:gd name="T69" fmla="*/ 211 h 266"/>
                  <a:gd name="T70" fmla="*/ 24 w 166"/>
                  <a:gd name="T71" fmla="*/ 227 h 266"/>
                  <a:gd name="T72" fmla="*/ 33 w 166"/>
                  <a:gd name="T73" fmla="*/ 240 h 266"/>
                  <a:gd name="T74" fmla="*/ 44 w 166"/>
                  <a:gd name="T75" fmla="*/ 251 h 266"/>
                  <a:gd name="T76" fmla="*/ 57 w 166"/>
                  <a:gd name="T77" fmla="*/ 257 h 266"/>
                  <a:gd name="T78" fmla="*/ 70 w 166"/>
                  <a:gd name="T79" fmla="*/ 264 h 266"/>
                  <a:gd name="T80" fmla="*/ 83 w 166"/>
                  <a:gd name="T81" fmla="*/ 266 h 2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6"/>
                  <a:gd name="T124" fmla="*/ 0 h 266"/>
                  <a:gd name="T125" fmla="*/ 166 w 166"/>
                  <a:gd name="T126" fmla="*/ 266 h 26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6" h="266">
                    <a:moveTo>
                      <a:pt x="81" y="264"/>
                    </a:moveTo>
                    <a:lnTo>
                      <a:pt x="96" y="264"/>
                    </a:lnTo>
                    <a:lnTo>
                      <a:pt x="109" y="257"/>
                    </a:lnTo>
                    <a:lnTo>
                      <a:pt x="120" y="251"/>
                    </a:lnTo>
                    <a:lnTo>
                      <a:pt x="131" y="240"/>
                    </a:lnTo>
                    <a:lnTo>
                      <a:pt x="142" y="227"/>
                    </a:lnTo>
                    <a:lnTo>
                      <a:pt x="150" y="211"/>
                    </a:lnTo>
                    <a:lnTo>
                      <a:pt x="157" y="194"/>
                    </a:lnTo>
                    <a:lnTo>
                      <a:pt x="161" y="174"/>
                    </a:lnTo>
                    <a:lnTo>
                      <a:pt x="164" y="155"/>
                    </a:lnTo>
                    <a:lnTo>
                      <a:pt x="166" y="133"/>
                    </a:lnTo>
                    <a:lnTo>
                      <a:pt x="164" y="111"/>
                    </a:lnTo>
                    <a:lnTo>
                      <a:pt x="161" y="89"/>
                    </a:lnTo>
                    <a:lnTo>
                      <a:pt x="157" y="72"/>
                    </a:lnTo>
                    <a:lnTo>
                      <a:pt x="150" y="54"/>
                    </a:lnTo>
                    <a:lnTo>
                      <a:pt x="142" y="39"/>
                    </a:lnTo>
                    <a:lnTo>
                      <a:pt x="131" y="26"/>
                    </a:lnTo>
                    <a:lnTo>
                      <a:pt x="120" y="15"/>
                    </a:lnTo>
                    <a:lnTo>
                      <a:pt x="109" y="6"/>
                    </a:lnTo>
                    <a:lnTo>
                      <a:pt x="96" y="2"/>
                    </a:lnTo>
                    <a:lnTo>
                      <a:pt x="83" y="0"/>
                    </a:lnTo>
                    <a:lnTo>
                      <a:pt x="70" y="2"/>
                    </a:lnTo>
                    <a:lnTo>
                      <a:pt x="57" y="6"/>
                    </a:lnTo>
                    <a:lnTo>
                      <a:pt x="44" y="15"/>
                    </a:lnTo>
                    <a:lnTo>
                      <a:pt x="33" y="26"/>
                    </a:lnTo>
                    <a:lnTo>
                      <a:pt x="24" y="39"/>
                    </a:lnTo>
                    <a:lnTo>
                      <a:pt x="15" y="54"/>
                    </a:lnTo>
                    <a:lnTo>
                      <a:pt x="9" y="72"/>
                    </a:lnTo>
                    <a:lnTo>
                      <a:pt x="4" y="89"/>
                    </a:lnTo>
                    <a:lnTo>
                      <a:pt x="0" y="111"/>
                    </a:lnTo>
                    <a:lnTo>
                      <a:pt x="0" y="133"/>
                    </a:lnTo>
                    <a:lnTo>
                      <a:pt x="0" y="155"/>
                    </a:lnTo>
                    <a:lnTo>
                      <a:pt x="4" y="174"/>
                    </a:lnTo>
                    <a:lnTo>
                      <a:pt x="9" y="194"/>
                    </a:lnTo>
                    <a:lnTo>
                      <a:pt x="15" y="211"/>
                    </a:lnTo>
                    <a:lnTo>
                      <a:pt x="24" y="227"/>
                    </a:lnTo>
                    <a:lnTo>
                      <a:pt x="33" y="240"/>
                    </a:lnTo>
                    <a:lnTo>
                      <a:pt x="44" y="251"/>
                    </a:lnTo>
                    <a:lnTo>
                      <a:pt x="57" y="257"/>
                    </a:lnTo>
                    <a:lnTo>
                      <a:pt x="70" y="264"/>
                    </a:lnTo>
                    <a:lnTo>
                      <a:pt x="83" y="266"/>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49" name="Rectangle 363"/>
              <p:cNvSpPr>
                <a:spLocks noChangeArrowheads="1"/>
              </p:cNvSpPr>
              <p:nvPr/>
            </p:nvSpPr>
            <p:spPr bwMode="auto">
              <a:xfrm>
                <a:off x="1385" y="1977"/>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A</a:t>
                </a:r>
                <a:endParaRPr lang="en-US" altLang="zh-CN"/>
              </a:p>
            </p:txBody>
          </p:sp>
          <p:sp>
            <p:nvSpPr>
              <p:cNvPr id="350" name="Rectangle 364"/>
              <p:cNvSpPr>
                <a:spLocks noChangeArrowheads="1"/>
              </p:cNvSpPr>
              <p:nvPr/>
            </p:nvSpPr>
            <p:spPr bwMode="auto">
              <a:xfrm>
                <a:off x="1422" y="197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L</a:t>
                </a:r>
                <a:endParaRPr lang="en-US" altLang="zh-CN"/>
              </a:p>
            </p:txBody>
          </p:sp>
          <p:sp>
            <p:nvSpPr>
              <p:cNvPr id="351" name="Rectangle 365"/>
              <p:cNvSpPr>
                <a:spLocks noChangeArrowheads="1"/>
              </p:cNvSpPr>
              <p:nvPr/>
            </p:nvSpPr>
            <p:spPr bwMode="auto">
              <a:xfrm>
                <a:off x="1450" y="1977"/>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U</a:t>
                </a:r>
                <a:endParaRPr lang="en-US" altLang="zh-CN"/>
              </a:p>
            </p:txBody>
          </p:sp>
          <p:sp>
            <p:nvSpPr>
              <p:cNvPr id="352" name="Rectangle 366"/>
              <p:cNvSpPr>
                <a:spLocks noChangeArrowheads="1"/>
              </p:cNvSpPr>
              <p:nvPr/>
            </p:nvSpPr>
            <p:spPr bwMode="auto">
              <a:xfrm>
                <a:off x="1489" y="1977"/>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53" name="Rectangle 367"/>
              <p:cNvSpPr>
                <a:spLocks noChangeArrowheads="1"/>
              </p:cNvSpPr>
              <p:nvPr/>
            </p:nvSpPr>
            <p:spPr bwMode="auto">
              <a:xfrm>
                <a:off x="1350" y="2040"/>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c</a:t>
                </a:r>
                <a:endParaRPr lang="en-US" altLang="zh-CN"/>
              </a:p>
            </p:txBody>
          </p:sp>
          <p:sp>
            <p:nvSpPr>
              <p:cNvPr id="354" name="Rectangle 368"/>
              <p:cNvSpPr>
                <a:spLocks noChangeArrowheads="1"/>
              </p:cNvSpPr>
              <p:nvPr/>
            </p:nvSpPr>
            <p:spPr bwMode="auto">
              <a:xfrm>
                <a:off x="1376" y="20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o</a:t>
                </a:r>
                <a:endParaRPr lang="en-US" altLang="zh-CN"/>
              </a:p>
            </p:txBody>
          </p:sp>
          <p:sp>
            <p:nvSpPr>
              <p:cNvPr id="355" name="Rectangle 369"/>
              <p:cNvSpPr>
                <a:spLocks noChangeArrowheads="1"/>
              </p:cNvSpPr>
              <p:nvPr/>
            </p:nvSpPr>
            <p:spPr bwMode="auto">
              <a:xfrm>
                <a:off x="1406" y="20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n</a:t>
                </a:r>
                <a:endParaRPr lang="en-US" altLang="zh-CN"/>
              </a:p>
            </p:txBody>
          </p:sp>
          <p:sp>
            <p:nvSpPr>
              <p:cNvPr id="356" name="Rectangle 370"/>
              <p:cNvSpPr>
                <a:spLocks noChangeArrowheads="1"/>
              </p:cNvSpPr>
              <p:nvPr/>
            </p:nvSpPr>
            <p:spPr bwMode="auto">
              <a:xfrm>
                <a:off x="1437" y="2040"/>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t</a:t>
                </a:r>
                <a:endParaRPr lang="en-US" altLang="zh-CN"/>
              </a:p>
            </p:txBody>
          </p:sp>
          <p:sp>
            <p:nvSpPr>
              <p:cNvPr id="357" name="Rectangle 371"/>
              <p:cNvSpPr>
                <a:spLocks noChangeArrowheads="1"/>
              </p:cNvSpPr>
              <p:nvPr/>
            </p:nvSpPr>
            <p:spPr bwMode="auto">
              <a:xfrm>
                <a:off x="1450" y="2040"/>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358" name="Rectangle 372"/>
              <p:cNvSpPr>
                <a:spLocks noChangeArrowheads="1"/>
              </p:cNvSpPr>
              <p:nvPr/>
            </p:nvSpPr>
            <p:spPr bwMode="auto">
              <a:xfrm>
                <a:off x="1470" y="204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o</a:t>
                </a:r>
                <a:endParaRPr lang="en-US" altLang="zh-CN"/>
              </a:p>
            </p:txBody>
          </p:sp>
          <p:sp>
            <p:nvSpPr>
              <p:cNvPr id="359" name="Rectangle 373"/>
              <p:cNvSpPr>
                <a:spLocks noChangeArrowheads="1"/>
              </p:cNvSpPr>
              <p:nvPr/>
            </p:nvSpPr>
            <p:spPr bwMode="auto">
              <a:xfrm>
                <a:off x="1498" y="2040"/>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l</a:t>
                </a:r>
                <a:endParaRPr lang="en-US" altLang="zh-CN"/>
              </a:p>
            </p:txBody>
          </p:sp>
          <p:sp>
            <p:nvSpPr>
              <p:cNvPr id="360" name="Freeform 374"/>
              <p:cNvSpPr>
                <a:spLocks/>
              </p:cNvSpPr>
              <p:nvPr/>
            </p:nvSpPr>
            <p:spPr bwMode="auto">
              <a:xfrm>
                <a:off x="1304" y="2025"/>
                <a:ext cx="26" cy="28"/>
              </a:xfrm>
              <a:custGeom>
                <a:avLst/>
                <a:gdLst>
                  <a:gd name="T0" fmla="*/ 0 w 26"/>
                  <a:gd name="T1" fmla="*/ 0 h 28"/>
                  <a:gd name="T2" fmla="*/ 0 w 26"/>
                  <a:gd name="T3" fmla="*/ 28 h 28"/>
                  <a:gd name="T4" fmla="*/ 26 w 26"/>
                  <a:gd name="T5" fmla="*/ 13 h 28"/>
                  <a:gd name="T6" fmla="*/ 0 w 26"/>
                  <a:gd name="T7" fmla="*/ 0 h 28"/>
                  <a:gd name="T8" fmla="*/ 0 60000 65536"/>
                  <a:gd name="T9" fmla="*/ 0 60000 65536"/>
                  <a:gd name="T10" fmla="*/ 0 60000 65536"/>
                  <a:gd name="T11" fmla="*/ 0 60000 65536"/>
                  <a:gd name="T12" fmla="*/ 0 w 26"/>
                  <a:gd name="T13" fmla="*/ 0 h 28"/>
                  <a:gd name="T14" fmla="*/ 26 w 26"/>
                  <a:gd name="T15" fmla="*/ 28 h 28"/>
                </a:gdLst>
                <a:ahLst/>
                <a:cxnLst>
                  <a:cxn ang="T8">
                    <a:pos x="T0" y="T1"/>
                  </a:cxn>
                  <a:cxn ang="T9">
                    <a:pos x="T2" y="T3"/>
                  </a:cxn>
                  <a:cxn ang="T10">
                    <a:pos x="T4" y="T5"/>
                  </a:cxn>
                  <a:cxn ang="T11">
                    <a:pos x="T6" y="T7"/>
                  </a:cxn>
                </a:cxnLst>
                <a:rect l="T12" t="T13" r="T14" b="T15"/>
                <a:pathLst>
                  <a:path w="26" h="28">
                    <a:moveTo>
                      <a:pt x="0" y="0"/>
                    </a:moveTo>
                    <a:lnTo>
                      <a:pt x="0" y="28"/>
                    </a:lnTo>
                    <a:lnTo>
                      <a:pt x="26"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1" name="Freeform 375"/>
              <p:cNvSpPr>
                <a:spLocks/>
              </p:cNvSpPr>
              <p:nvPr/>
            </p:nvSpPr>
            <p:spPr bwMode="auto">
              <a:xfrm>
                <a:off x="0" y="1396"/>
                <a:ext cx="28" cy="27"/>
              </a:xfrm>
              <a:custGeom>
                <a:avLst/>
                <a:gdLst>
                  <a:gd name="T0" fmla="*/ 13 w 28"/>
                  <a:gd name="T1" fmla="*/ 27 h 27"/>
                  <a:gd name="T2" fmla="*/ 17 w 28"/>
                  <a:gd name="T3" fmla="*/ 27 h 27"/>
                  <a:gd name="T4" fmla="*/ 19 w 28"/>
                  <a:gd name="T5" fmla="*/ 24 h 27"/>
                  <a:gd name="T6" fmla="*/ 21 w 28"/>
                  <a:gd name="T7" fmla="*/ 24 h 27"/>
                  <a:gd name="T8" fmla="*/ 24 w 28"/>
                  <a:gd name="T9" fmla="*/ 22 h 27"/>
                  <a:gd name="T10" fmla="*/ 24 w 28"/>
                  <a:gd name="T11" fmla="*/ 20 h 27"/>
                  <a:gd name="T12" fmla="*/ 26 w 28"/>
                  <a:gd name="T13" fmla="*/ 20 h 27"/>
                  <a:gd name="T14" fmla="*/ 26 w 28"/>
                  <a:gd name="T15" fmla="*/ 18 h 27"/>
                  <a:gd name="T16" fmla="*/ 28 w 28"/>
                  <a:gd name="T17" fmla="*/ 16 h 27"/>
                  <a:gd name="T18" fmla="*/ 28 w 28"/>
                  <a:gd name="T19" fmla="*/ 13 h 27"/>
                  <a:gd name="T20" fmla="*/ 28 w 28"/>
                  <a:gd name="T21" fmla="*/ 11 h 27"/>
                  <a:gd name="T22" fmla="*/ 26 w 28"/>
                  <a:gd name="T23" fmla="*/ 9 h 27"/>
                  <a:gd name="T24" fmla="*/ 26 w 28"/>
                  <a:gd name="T25" fmla="*/ 7 h 27"/>
                  <a:gd name="T26" fmla="*/ 24 w 28"/>
                  <a:gd name="T27" fmla="*/ 5 h 27"/>
                  <a:gd name="T28" fmla="*/ 24 w 28"/>
                  <a:gd name="T29" fmla="*/ 3 h 27"/>
                  <a:gd name="T30" fmla="*/ 21 w 28"/>
                  <a:gd name="T31" fmla="*/ 3 h 27"/>
                  <a:gd name="T32" fmla="*/ 19 w 28"/>
                  <a:gd name="T33" fmla="*/ 0 h 27"/>
                  <a:gd name="T34" fmla="*/ 17 w 28"/>
                  <a:gd name="T35" fmla="*/ 0 h 27"/>
                  <a:gd name="T36" fmla="*/ 15 w 28"/>
                  <a:gd name="T37" fmla="*/ 0 h 27"/>
                  <a:gd name="T38" fmla="*/ 13 w 28"/>
                  <a:gd name="T39" fmla="*/ 0 h 27"/>
                  <a:gd name="T40" fmla="*/ 10 w 28"/>
                  <a:gd name="T41" fmla="*/ 0 h 27"/>
                  <a:gd name="T42" fmla="*/ 8 w 28"/>
                  <a:gd name="T43" fmla="*/ 0 h 27"/>
                  <a:gd name="T44" fmla="*/ 6 w 28"/>
                  <a:gd name="T45" fmla="*/ 3 h 27"/>
                  <a:gd name="T46" fmla="*/ 4 w 28"/>
                  <a:gd name="T47" fmla="*/ 3 h 27"/>
                  <a:gd name="T48" fmla="*/ 4 w 28"/>
                  <a:gd name="T49" fmla="*/ 5 h 27"/>
                  <a:gd name="T50" fmla="*/ 2 w 28"/>
                  <a:gd name="T51" fmla="*/ 7 h 27"/>
                  <a:gd name="T52" fmla="*/ 2 w 28"/>
                  <a:gd name="T53" fmla="*/ 9 h 27"/>
                  <a:gd name="T54" fmla="*/ 0 w 28"/>
                  <a:gd name="T55" fmla="*/ 11 h 27"/>
                  <a:gd name="T56" fmla="*/ 0 w 28"/>
                  <a:gd name="T57" fmla="*/ 13 h 27"/>
                  <a:gd name="T58" fmla="*/ 0 w 28"/>
                  <a:gd name="T59" fmla="*/ 16 h 27"/>
                  <a:gd name="T60" fmla="*/ 2 w 28"/>
                  <a:gd name="T61" fmla="*/ 18 h 27"/>
                  <a:gd name="T62" fmla="*/ 2 w 28"/>
                  <a:gd name="T63" fmla="*/ 20 h 27"/>
                  <a:gd name="T64" fmla="*/ 4 w 28"/>
                  <a:gd name="T65" fmla="*/ 20 h 27"/>
                  <a:gd name="T66" fmla="*/ 4 w 28"/>
                  <a:gd name="T67" fmla="*/ 22 h 27"/>
                  <a:gd name="T68" fmla="*/ 6 w 28"/>
                  <a:gd name="T69" fmla="*/ 24 h 27"/>
                  <a:gd name="T70" fmla="*/ 8 w 28"/>
                  <a:gd name="T71" fmla="*/ 24 h 27"/>
                  <a:gd name="T72" fmla="*/ 10 w 28"/>
                  <a:gd name="T73" fmla="*/ 27 h 27"/>
                  <a:gd name="T74" fmla="*/ 13 w 28"/>
                  <a:gd name="T75" fmla="*/ 27 h 27"/>
                  <a:gd name="T76" fmla="*/ 15 w 28"/>
                  <a:gd name="T77" fmla="*/ 27 h 27"/>
                  <a:gd name="T78" fmla="*/ 13 w 28"/>
                  <a:gd name="T79" fmla="*/ 27 h 2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8"/>
                  <a:gd name="T121" fmla="*/ 0 h 27"/>
                  <a:gd name="T122" fmla="*/ 28 w 28"/>
                  <a:gd name="T123" fmla="*/ 27 h 2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8" h="27">
                    <a:moveTo>
                      <a:pt x="13" y="27"/>
                    </a:moveTo>
                    <a:lnTo>
                      <a:pt x="17" y="27"/>
                    </a:lnTo>
                    <a:lnTo>
                      <a:pt x="19" y="24"/>
                    </a:lnTo>
                    <a:lnTo>
                      <a:pt x="21" y="24"/>
                    </a:lnTo>
                    <a:lnTo>
                      <a:pt x="24" y="22"/>
                    </a:lnTo>
                    <a:lnTo>
                      <a:pt x="24" y="20"/>
                    </a:lnTo>
                    <a:lnTo>
                      <a:pt x="26" y="20"/>
                    </a:lnTo>
                    <a:lnTo>
                      <a:pt x="26" y="18"/>
                    </a:lnTo>
                    <a:lnTo>
                      <a:pt x="28" y="16"/>
                    </a:lnTo>
                    <a:lnTo>
                      <a:pt x="28" y="13"/>
                    </a:lnTo>
                    <a:lnTo>
                      <a:pt x="28" y="11"/>
                    </a:lnTo>
                    <a:lnTo>
                      <a:pt x="26" y="9"/>
                    </a:lnTo>
                    <a:lnTo>
                      <a:pt x="26" y="7"/>
                    </a:lnTo>
                    <a:lnTo>
                      <a:pt x="24" y="5"/>
                    </a:lnTo>
                    <a:lnTo>
                      <a:pt x="24" y="3"/>
                    </a:lnTo>
                    <a:lnTo>
                      <a:pt x="21" y="3"/>
                    </a:lnTo>
                    <a:lnTo>
                      <a:pt x="19" y="0"/>
                    </a:lnTo>
                    <a:lnTo>
                      <a:pt x="17" y="0"/>
                    </a:lnTo>
                    <a:lnTo>
                      <a:pt x="15" y="0"/>
                    </a:lnTo>
                    <a:lnTo>
                      <a:pt x="13" y="0"/>
                    </a:lnTo>
                    <a:lnTo>
                      <a:pt x="10" y="0"/>
                    </a:lnTo>
                    <a:lnTo>
                      <a:pt x="8" y="0"/>
                    </a:lnTo>
                    <a:lnTo>
                      <a:pt x="6" y="3"/>
                    </a:lnTo>
                    <a:lnTo>
                      <a:pt x="4" y="3"/>
                    </a:lnTo>
                    <a:lnTo>
                      <a:pt x="4" y="5"/>
                    </a:lnTo>
                    <a:lnTo>
                      <a:pt x="2" y="7"/>
                    </a:lnTo>
                    <a:lnTo>
                      <a:pt x="2" y="9"/>
                    </a:lnTo>
                    <a:lnTo>
                      <a:pt x="0" y="11"/>
                    </a:lnTo>
                    <a:lnTo>
                      <a:pt x="0" y="13"/>
                    </a:lnTo>
                    <a:lnTo>
                      <a:pt x="0" y="16"/>
                    </a:lnTo>
                    <a:lnTo>
                      <a:pt x="2" y="18"/>
                    </a:lnTo>
                    <a:lnTo>
                      <a:pt x="2" y="20"/>
                    </a:lnTo>
                    <a:lnTo>
                      <a:pt x="4" y="20"/>
                    </a:lnTo>
                    <a:lnTo>
                      <a:pt x="4" y="22"/>
                    </a:lnTo>
                    <a:lnTo>
                      <a:pt x="6" y="24"/>
                    </a:lnTo>
                    <a:lnTo>
                      <a:pt x="8" y="24"/>
                    </a:lnTo>
                    <a:lnTo>
                      <a:pt x="10" y="27"/>
                    </a:lnTo>
                    <a:lnTo>
                      <a:pt x="13" y="27"/>
                    </a:lnTo>
                    <a:lnTo>
                      <a:pt x="15" y="27"/>
                    </a:lnTo>
                    <a:lnTo>
                      <a:pt x="13"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2" name="Freeform 376"/>
              <p:cNvSpPr>
                <a:spLocks/>
              </p:cNvSpPr>
              <p:nvPr/>
            </p:nvSpPr>
            <p:spPr bwMode="auto">
              <a:xfrm>
                <a:off x="0" y="1154"/>
                <a:ext cx="28" cy="26"/>
              </a:xfrm>
              <a:custGeom>
                <a:avLst/>
                <a:gdLst>
                  <a:gd name="T0" fmla="*/ 13 w 28"/>
                  <a:gd name="T1" fmla="*/ 26 h 26"/>
                  <a:gd name="T2" fmla="*/ 17 w 28"/>
                  <a:gd name="T3" fmla="*/ 26 h 26"/>
                  <a:gd name="T4" fmla="*/ 19 w 28"/>
                  <a:gd name="T5" fmla="*/ 24 h 26"/>
                  <a:gd name="T6" fmla="*/ 21 w 28"/>
                  <a:gd name="T7" fmla="*/ 24 h 26"/>
                  <a:gd name="T8" fmla="*/ 24 w 28"/>
                  <a:gd name="T9" fmla="*/ 22 h 26"/>
                  <a:gd name="T10" fmla="*/ 24 w 28"/>
                  <a:gd name="T11" fmla="*/ 20 h 26"/>
                  <a:gd name="T12" fmla="*/ 26 w 28"/>
                  <a:gd name="T13" fmla="*/ 20 h 26"/>
                  <a:gd name="T14" fmla="*/ 26 w 28"/>
                  <a:gd name="T15" fmla="*/ 18 h 26"/>
                  <a:gd name="T16" fmla="*/ 28 w 28"/>
                  <a:gd name="T17" fmla="*/ 15 h 26"/>
                  <a:gd name="T18" fmla="*/ 28 w 28"/>
                  <a:gd name="T19" fmla="*/ 13 h 26"/>
                  <a:gd name="T20" fmla="*/ 28 w 28"/>
                  <a:gd name="T21" fmla="*/ 11 h 26"/>
                  <a:gd name="T22" fmla="*/ 26 w 28"/>
                  <a:gd name="T23" fmla="*/ 9 h 26"/>
                  <a:gd name="T24" fmla="*/ 26 w 28"/>
                  <a:gd name="T25" fmla="*/ 7 h 26"/>
                  <a:gd name="T26" fmla="*/ 24 w 28"/>
                  <a:gd name="T27" fmla="*/ 5 h 26"/>
                  <a:gd name="T28" fmla="*/ 24 w 28"/>
                  <a:gd name="T29" fmla="*/ 2 h 26"/>
                  <a:gd name="T30" fmla="*/ 21 w 28"/>
                  <a:gd name="T31" fmla="*/ 2 h 26"/>
                  <a:gd name="T32" fmla="*/ 19 w 28"/>
                  <a:gd name="T33" fmla="*/ 0 h 26"/>
                  <a:gd name="T34" fmla="*/ 17 w 28"/>
                  <a:gd name="T35" fmla="*/ 0 h 26"/>
                  <a:gd name="T36" fmla="*/ 15 w 28"/>
                  <a:gd name="T37" fmla="*/ 0 h 26"/>
                  <a:gd name="T38" fmla="*/ 13 w 28"/>
                  <a:gd name="T39" fmla="*/ 0 h 26"/>
                  <a:gd name="T40" fmla="*/ 10 w 28"/>
                  <a:gd name="T41" fmla="*/ 0 h 26"/>
                  <a:gd name="T42" fmla="*/ 8 w 28"/>
                  <a:gd name="T43" fmla="*/ 0 h 26"/>
                  <a:gd name="T44" fmla="*/ 6 w 28"/>
                  <a:gd name="T45" fmla="*/ 2 h 26"/>
                  <a:gd name="T46" fmla="*/ 4 w 28"/>
                  <a:gd name="T47" fmla="*/ 2 h 26"/>
                  <a:gd name="T48" fmla="*/ 4 w 28"/>
                  <a:gd name="T49" fmla="*/ 5 h 26"/>
                  <a:gd name="T50" fmla="*/ 2 w 28"/>
                  <a:gd name="T51" fmla="*/ 7 h 26"/>
                  <a:gd name="T52" fmla="*/ 2 w 28"/>
                  <a:gd name="T53" fmla="*/ 9 h 26"/>
                  <a:gd name="T54" fmla="*/ 0 w 28"/>
                  <a:gd name="T55" fmla="*/ 11 h 26"/>
                  <a:gd name="T56" fmla="*/ 0 w 28"/>
                  <a:gd name="T57" fmla="*/ 13 h 26"/>
                  <a:gd name="T58" fmla="*/ 0 w 28"/>
                  <a:gd name="T59" fmla="*/ 15 h 26"/>
                  <a:gd name="T60" fmla="*/ 2 w 28"/>
                  <a:gd name="T61" fmla="*/ 18 h 26"/>
                  <a:gd name="T62" fmla="*/ 2 w 28"/>
                  <a:gd name="T63" fmla="*/ 20 h 26"/>
                  <a:gd name="T64" fmla="*/ 4 w 28"/>
                  <a:gd name="T65" fmla="*/ 20 h 26"/>
                  <a:gd name="T66" fmla="*/ 4 w 28"/>
                  <a:gd name="T67" fmla="*/ 22 h 26"/>
                  <a:gd name="T68" fmla="*/ 6 w 28"/>
                  <a:gd name="T69" fmla="*/ 24 h 26"/>
                  <a:gd name="T70" fmla="*/ 8 w 28"/>
                  <a:gd name="T71" fmla="*/ 24 h 26"/>
                  <a:gd name="T72" fmla="*/ 10 w 28"/>
                  <a:gd name="T73" fmla="*/ 26 h 26"/>
                  <a:gd name="T74" fmla="*/ 13 w 28"/>
                  <a:gd name="T75" fmla="*/ 26 h 26"/>
                  <a:gd name="T76" fmla="*/ 15 w 28"/>
                  <a:gd name="T77" fmla="*/ 26 h 26"/>
                  <a:gd name="T78" fmla="*/ 13 w 28"/>
                  <a:gd name="T79" fmla="*/ 26 h 2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8"/>
                  <a:gd name="T121" fmla="*/ 0 h 26"/>
                  <a:gd name="T122" fmla="*/ 28 w 28"/>
                  <a:gd name="T123" fmla="*/ 26 h 2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8" h="26">
                    <a:moveTo>
                      <a:pt x="13" y="26"/>
                    </a:moveTo>
                    <a:lnTo>
                      <a:pt x="17" y="26"/>
                    </a:lnTo>
                    <a:lnTo>
                      <a:pt x="19" y="24"/>
                    </a:lnTo>
                    <a:lnTo>
                      <a:pt x="21" y="24"/>
                    </a:lnTo>
                    <a:lnTo>
                      <a:pt x="24" y="22"/>
                    </a:lnTo>
                    <a:lnTo>
                      <a:pt x="24" y="20"/>
                    </a:lnTo>
                    <a:lnTo>
                      <a:pt x="26" y="20"/>
                    </a:lnTo>
                    <a:lnTo>
                      <a:pt x="26" y="18"/>
                    </a:lnTo>
                    <a:lnTo>
                      <a:pt x="28" y="15"/>
                    </a:lnTo>
                    <a:lnTo>
                      <a:pt x="28" y="13"/>
                    </a:lnTo>
                    <a:lnTo>
                      <a:pt x="28" y="11"/>
                    </a:lnTo>
                    <a:lnTo>
                      <a:pt x="26" y="9"/>
                    </a:lnTo>
                    <a:lnTo>
                      <a:pt x="26" y="7"/>
                    </a:lnTo>
                    <a:lnTo>
                      <a:pt x="24" y="5"/>
                    </a:lnTo>
                    <a:lnTo>
                      <a:pt x="24" y="2"/>
                    </a:lnTo>
                    <a:lnTo>
                      <a:pt x="21" y="2"/>
                    </a:lnTo>
                    <a:lnTo>
                      <a:pt x="19" y="0"/>
                    </a:lnTo>
                    <a:lnTo>
                      <a:pt x="17" y="0"/>
                    </a:lnTo>
                    <a:lnTo>
                      <a:pt x="15" y="0"/>
                    </a:lnTo>
                    <a:lnTo>
                      <a:pt x="13" y="0"/>
                    </a:lnTo>
                    <a:lnTo>
                      <a:pt x="10" y="0"/>
                    </a:lnTo>
                    <a:lnTo>
                      <a:pt x="8" y="0"/>
                    </a:lnTo>
                    <a:lnTo>
                      <a:pt x="6" y="2"/>
                    </a:lnTo>
                    <a:lnTo>
                      <a:pt x="4" y="2"/>
                    </a:lnTo>
                    <a:lnTo>
                      <a:pt x="4" y="5"/>
                    </a:lnTo>
                    <a:lnTo>
                      <a:pt x="2" y="7"/>
                    </a:lnTo>
                    <a:lnTo>
                      <a:pt x="2" y="9"/>
                    </a:lnTo>
                    <a:lnTo>
                      <a:pt x="0" y="11"/>
                    </a:lnTo>
                    <a:lnTo>
                      <a:pt x="0" y="13"/>
                    </a:lnTo>
                    <a:lnTo>
                      <a:pt x="0" y="15"/>
                    </a:lnTo>
                    <a:lnTo>
                      <a:pt x="2" y="18"/>
                    </a:lnTo>
                    <a:lnTo>
                      <a:pt x="2" y="20"/>
                    </a:lnTo>
                    <a:lnTo>
                      <a:pt x="4" y="20"/>
                    </a:lnTo>
                    <a:lnTo>
                      <a:pt x="4" y="22"/>
                    </a:lnTo>
                    <a:lnTo>
                      <a:pt x="6" y="24"/>
                    </a:lnTo>
                    <a:lnTo>
                      <a:pt x="8" y="24"/>
                    </a:lnTo>
                    <a:lnTo>
                      <a:pt x="10" y="26"/>
                    </a:lnTo>
                    <a:lnTo>
                      <a:pt x="13" y="26"/>
                    </a:lnTo>
                    <a:lnTo>
                      <a:pt x="15" y="26"/>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3" name="Freeform 377"/>
              <p:cNvSpPr>
                <a:spLocks/>
              </p:cNvSpPr>
              <p:nvPr/>
            </p:nvSpPr>
            <p:spPr bwMode="auto">
              <a:xfrm>
                <a:off x="0" y="1316"/>
                <a:ext cx="28" cy="26"/>
              </a:xfrm>
              <a:custGeom>
                <a:avLst/>
                <a:gdLst>
                  <a:gd name="T0" fmla="*/ 13 w 28"/>
                  <a:gd name="T1" fmla="*/ 26 h 26"/>
                  <a:gd name="T2" fmla="*/ 17 w 28"/>
                  <a:gd name="T3" fmla="*/ 26 h 26"/>
                  <a:gd name="T4" fmla="*/ 19 w 28"/>
                  <a:gd name="T5" fmla="*/ 24 h 26"/>
                  <a:gd name="T6" fmla="*/ 21 w 28"/>
                  <a:gd name="T7" fmla="*/ 24 h 26"/>
                  <a:gd name="T8" fmla="*/ 24 w 28"/>
                  <a:gd name="T9" fmla="*/ 21 h 26"/>
                  <a:gd name="T10" fmla="*/ 24 w 28"/>
                  <a:gd name="T11" fmla="*/ 19 h 26"/>
                  <a:gd name="T12" fmla="*/ 26 w 28"/>
                  <a:gd name="T13" fmla="*/ 19 h 26"/>
                  <a:gd name="T14" fmla="*/ 26 w 28"/>
                  <a:gd name="T15" fmla="*/ 17 h 26"/>
                  <a:gd name="T16" fmla="*/ 28 w 28"/>
                  <a:gd name="T17" fmla="*/ 15 h 26"/>
                  <a:gd name="T18" fmla="*/ 28 w 28"/>
                  <a:gd name="T19" fmla="*/ 13 h 26"/>
                  <a:gd name="T20" fmla="*/ 28 w 28"/>
                  <a:gd name="T21" fmla="*/ 11 h 26"/>
                  <a:gd name="T22" fmla="*/ 26 w 28"/>
                  <a:gd name="T23" fmla="*/ 8 h 26"/>
                  <a:gd name="T24" fmla="*/ 26 w 28"/>
                  <a:gd name="T25" fmla="*/ 6 h 26"/>
                  <a:gd name="T26" fmla="*/ 24 w 28"/>
                  <a:gd name="T27" fmla="*/ 4 h 26"/>
                  <a:gd name="T28" fmla="*/ 24 w 28"/>
                  <a:gd name="T29" fmla="*/ 2 h 26"/>
                  <a:gd name="T30" fmla="*/ 21 w 28"/>
                  <a:gd name="T31" fmla="*/ 2 h 26"/>
                  <a:gd name="T32" fmla="*/ 19 w 28"/>
                  <a:gd name="T33" fmla="*/ 0 h 26"/>
                  <a:gd name="T34" fmla="*/ 17 w 28"/>
                  <a:gd name="T35" fmla="*/ 0 h 26"/>
                  <a:gd name="T36" fmla="*/ 15 w 28"/>
                  <a:gd name="T37" fmla="*/ 0 h 26"/>
                  <a:gd name="T38" fmla="*/ 13 w 28"/>
                  <a:gd name="T39" fmla="*/ 0 h 26"/>
                  <a:gd name="T40" fmla="*/ 10 w 28"/>
                  <a:gd name="T41" fmla="*/ 0 h 26"/>
                  <a:gd name="T42" fmla="*/ 8 w 28"/>
                  <a:gd name="T43" fmla="*/ 0 h 26"/>
                  <a:gd name="T44" fmla="*/ 6 w 28"/>
                  <a:gd name="T45" fmla="*/ 2 h 26"/>
                  <a:gd name="T46" fmla="*/ 4 w 28"/>
                  <a:gd name="T47" fmla="*/ 2 h 26"/>
                  <a:gd name="T48" fmla="*/ 4 w 28"/>
                  <a:gd name="T49" fmla="*/ 4 h 26"/>
                  <a:gd name="T50" fmla="*/ 2 w 28"/>
                  <a:gd name="T51" fmla="*/ 6 h 26"/>
                  <a:gd name="T52" fmla="*/ 2 w 28"/>
                  <a:gd name="T53" fmla="*/ 8 h 26"/>
                  <a:gd name="T54" fmla="*/ 0 w 28"/>
                  <a:gd name="T55" fmla="*/ 11 h 26"/>
                  <a:gd name="T56" fmla="*/ 0 w 28"/>
                  <a:gd name="T57" fmla="*/ 13 h 26"/>
                  <a:gd name="T58" fmla="*/ 0 w 28"/>
                  <a:gd name="T59" fmla="*/ 15 h 26"/>
                  <a:gd name="T60" fmla="*/ 2 w 28"/>
                  <a:gd name="T61" fmla="*/ 17 h 26"/>
                  <a:gd name="T62" fmla="*/ 2 w 28"/>
                  <a:gd name="T63" fmla="*/ 19 h 26"/>
                  <a:gd name="T64" fmla="*/ 4 w 28"/>
                  <a:gd name="T65" fmla="*/ 19 h 26"/>
                  <a:gd name="T66" fmla="*/ 4 w 28"/>
                  <a:gd name="T67" fmla="*/ 21 h 26"/>
                  <a:gd name="T68" fmla="*/ 6 w 28"/>
                  <a:gd name="T69" fmla="*/ 24 h 26"/>
                  <a:gd name="T70" fmla="*/ 8 w 28"/>
                  <a:gd name="T71" fmla="*/ 24 h 26"/>
                  <a:gd name="T72" fmla="*/ 10 w 28"/>
                  <a:gd name="T73" fmla="*/ 26 h 26"/>
                  <a:gd name="T74" fmla="*/ 13 w 28"/>
                  <a:gd name="T75" fmla="*/ 26 h 26"/>
                  <a:gd name="T76" fmla="*/ 15 w 28"/>
                  <a:gd name="T77" fmla="*/ 26 h 26"/>
                  <a:gd name="T78" fmla="*/ 13 w 28"/>
                  <a:gd name="T79" fmla="*/ 26 h 2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8"/>
                  <a:gd name="T121" fmla="*/ 0 h 26"/>
                  <a:gd name="T122" fmla="*/ 28 w 28"/>
                  <a:gd name="T123" fmla="*/ 26 h 2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8" h="26">
                    <a:moveTo>
                      <a:pt x="13" y="26"/>
                    </a:moveTo>
                    <a:lnTo>
                      <a:pt x="17" y="26"/>
                    </a:lnTo>
                    <a:lnTo>
                      <a:pt x="19" y="24"/>
                    </a:lnTo>
                    <a:lnTo>
                      <a:pt x="21" y="24"/>
                    </a:lnTo>
                    <a:lnTo>
                      <a:pt x="24" y="21"/>
                    </a:lnTo>
                    <a:lnTo>
                      <a:pt x="24" y="19"/>
                    </a:lnTo>
                    <a:lnTo>
                      <a:pt x="26" y="19"/>
                    </a:lnTo>
                    <a:lnTo>
                      <a:pt x="26" y="17"/>
                    </a:lnTo>
                    <a:lnTo>
                      <a:pt x="28" y="15"/>
                    </a:lnTo>
                    <a:lnTo>
                      <a:pt x="28" y="13"/>
                    </a:lnTo>
                    <a:lnTo>
                      <a:pt x="28" y="11"/>
                    </a:lnTo>
                    <a:lnTo>
                      <a:pt x="26" y="8"/>
                    </a:lnTo>
                    <a:lnTo>
                      <a:pt x="26" y="6"/>
                    </a:lnTo>
                    <a:lnTo>
                      <a:pt x="24" y="4"/>
                    </a:lnTo>
                    <a:lnTo>
                      <a:pt x="24" y="2"/>
                    </a:lnTo>
                    <a:lnTo>
                      <a:pt x="21" y="2"/>
                    </a:lnTo>
                    <a:lnTo>
                      <a:pt x="19" y="0"/>
                    </a:lnTo>
                    <a:lnTo>
                      <a:pt x="17" y="0"/>
                    </a:lnTo>
                    <a:lnTo>
                      <a:pt x="15" y="0"/>
                    </a:lnTo>
                    <a:lnTo>
                      <a:pt x="13" y="0"/>
                    </a:lnTo>
                    <a:lnTo>
                      <a:pt x="10" y="0"/>
                    </a:lnTo>
                    <a:lnTo>
                      <a:pt x="8" y="0"/>
                    </a:lnTo>
                    <a:lnTo>
                      <a:pt x="6" y="2"/>
                    </a:lnTo>
                    <a:lnTo>
                      <a:pt x="4" y="2"/>
                    </a:lnTo>
                    <a:lnTo>
                      <a:pt x="4" y="4"/>
                    </a:lnTo>
                    <a:lnTo>
                      <a:pt x="2" y="6"/>
                    </a:lnTo>
                    <a:lnTo>
                      <a:pt x="2" y="8"/>
                    </a:lnTo>
                    <a:lnTo>
                      <a:pt x="0" y="11"/>
                    </a:lnTo>
                    <a:lnTo>
                      <a:pt x="0" y="13"/>
                    </a:lnTo>
                    <a:lnTo>
                      <a:pt x="0" y="15"/>
                    </a:lnTo>
                    <a:lnTo>
                      <a:pt x="2" y="17"/>
                    </a:lnTo>
                    <a:lnTo>
                      <a:pt x="2" y="19"/>
                    </a:lnTo>
                    <a:lnTo>
                      <a:pt x="4" y="19"/>
                    </a:lnTo>
                    <a:lnTo>
                      <a:pt x="4" y="21"/>
                    </a:lnTo>
                    <a:lnTo>
                      <a:pt x="6" y="24"/>
                    </a:lnTo>
                    <a:lnTo>
                      <a:pt x="8" y="24"/>
                    </a:lnTo>
                    <a:lnTo>
                      <a:pt x="10" y="26"/>
                    </a:lnTo>
                    <a:lnTo>
                      <a:pt x="13" y="26"/>
                    </a:lnTo>
                    <a:lnTo>
                      <a:pt x="15" y="26"/>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4" name="Freeform 378"/>
              <p:cNvSpPr>
                <a:spLocks/>
              </p:cNvSpPr>
              <p:nvPr/>
            </p:nvSpPr>
            <p:spPr bwMode="auto">
              <a:xfrm>
                <a:off x="1073" y="1438"/>
                <a:ext cx="26" cy="26"/>
              </a:xfrm>
              <a:custGeom>
                <a:avLst/>
                <a:gdLst>
                  <a:gd name="T0" fmla="*/ 13 w 26"/>
                  <a:gd name="T1" fmla="*/ 24 h 26"/>
                  <a:gd name="T2" fmla="*/ 15 w 26"/>
                  <a:gd name="T3" fmla="*/ 26 h 26"/>
                  <a:gd name="T4" fmla="*/ 17 w 26"/>
                  <a:gd name="T5" fmla="*/ 26 h 26"/>
                  <a:gd name="T6" fmla="*/ 19 w 26"/>
                  <a:gd name="T7" fmla="*/ 24 h 26"/>
                  <a:gd name="T8" fmla="*/ 21 w 26"/>
                  <a:gd name="T9" fmla="*/ 24 h 26"/>
                  <a:gd name="T10" fmla="*/ 21 w 26"/>
                  <a:gd name="T11" fmla="*/ 22 h 26"/>
                  <a:gd name="T12" fmla="*/ 24 w 26"/>
                  <a:gd name="T13" fmla="*/ 19 h 26"/>
                  <a:gd name="T14" fmla="*/ 26 w 26"/>
                  <a:gd name="T15" fmla="*/ 17 h 26"/>
                  <a:gd name="T16" fmla="*/ 26 w 26"/>
                  <a:gd name="T17" fmla="*/ 15 h 26"/>
                  <a:gd name="T18" fmla="*/ 26 w 26"/>
                  <a:gd name="T19" fmla="*/ 13 h 26"/>
                  <a:gd name="T20" fmla="*/ 26 w 26"/>
                  <a:gd name="T21" fmla="*/ 11 h 26"/>
                  <a:gd name="T22" fmla="*/ 26 w 26"/>
                  <a:gd name="T23" fmla="*/ 9 h 26"/>
                  <a:gd name="T24" fmla="*/ 24 w 26"/>
                  <a:gd name="T25" fmla="*/ 6 h 26"/>
                  <a:gd name="T26" fmla="*/ 24 w 26"/>
                  <a:gd name="T27" fmla="*/ 4 h 26"/>
                  <a:gd name="T28" fmla="*/ 21 w 26"/>
                  <a:gd name="T29" fmla="*/ 2 h 26"/>
                  <a:gd name="T30" fmla="*/ 19 w 26"/>
                  <a:gd name="T31" fmla="*/ 0 h 26"/>
                  <a:gd name="T32" fmla="*/ 17 w 26"/>
                  <a:gd name="T33" fmla="*/ 0 h 26"/>
                  <a:gd name="T34" fmla="*/ 15 w 26"/>
                  <a:gd name="T35" fmla="*/ 0 h 26"/>
                  <a:gd name="T36" fmla="*/ 13 w 26"/>
                  <a:gd name="T37" fmla="*/ 0 h 26"/>
                  <a:gd name="T38" fmla="*/ 11 w 26"/>
                  <a:gd name="T39" fmla="*/ 0 h 26"/>
                  <a:gd name="T40" fmla="*/ 8 w 26"/>
                  <a:gd name="T41" fmla="*/ 0 h 26"/>
                  <a:gd name="T42" fmla="*/ 6 w 26"/>
                  <a:gd name="T43" fmla="*/ 0 h 26"/>
                  <a:gd name="T44" fmla="*/ 4 w 26"/>
                  <a:gd name="T45" fmla="*/ 2 h 26"/>
                  <a:gd name="T46" fmla="*/ 2 w 26"/>
                  <a:gd name="T47" fmla="*/ 4 h 26"/>
                  <a:gd name="T48" fmla="*/ 0 w 26"/>
                  <a:gd name="T49" fmla="*/ 6 h 26"/>
                  <a:gd name="T50" fmla="*/ 0 w 26"/>
                  <a:gd name="T51" fmla="*/ 9 h 26"/>
                  <a:gd name="T52" fmla="*/ 0 w 26"/>
                  <a:gd name="T53" fmla="*/ 11 h 26"/>
                  <a:gd name="T54" fmla="*/ 0 w 26"/>
                  <a:gd name="T55" fmla="*/ 13 h 26"/>
                  <a:gd name="T56" fmla="*/ 0 w 26"/>
                  <a:gd name="T57" fmla="*/ 15 h 26"/>
                  <a:gd name="T58" fmla="*/ 0 w 26"/>
                  <a:gd name="T59" fmla="*/ 17 h 26"/>
                  <a:gd name="T60" fmla="*/ 0 w 26"/>
                  <a:gd name="T61" fmla="*/ 19 h 26"/>
                  <a:gd name="T62" fmla="*/ 2 w 26"/>
                  <a:gd name="T63" fmla="*/ 19 h 26"/>
                  <a:gd name="T64" fmla="*/ 4 w 26"/>
                  <a:gd name="T65" fmla="*/ 22 h 26"/>
                  <a:gd name="T66" fmla="*/ 4 w 26"/>
                  <a:gd name="T67" fmla="*/ 24 h 26"/>
                  <a:gd name="T68" fmla="*/ 6 w 26"/>
                  <a:gd name="T69" fmla="*/ 24 h 26"/>
                  <a:gd name="T70" fmla="*/ 8 w 26"/>
                  <a:gd name="T71" fmla="*/ 26 h 26"/>
                  <a:gd name="T72" fmla="*/ 11 w 26"/>
                  <a:gd name="T73" fmla="*/ 26 h 26"/>
                  <a:gd name="T74" fmla="*/ 13 w 26"/>
                  <a:gd name="T75" fmla="*/ 26 h 26"/>
                  <a:gd name="T76" fmla="*/ 13 w 26"/>
                  <a:gd name="T77" fmla="*/ 24 h 2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6"/>
                  <a:gd name="T118" fmla="*/ 0 h 26"/>
                  <a:gd name="T119" fmla="*/ 26 w 26"/>
                  <a:gd name="T120" fmla="*/ 26 h 2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6" h="26">
                    <a:moveTo>
                      <a:pt x="13" y="24"/>
                    </a:moveTo>
                    <a:lnTo>
                      <a:pt x="15" y="26"/>
                    </a:lnTo>
                    <a:lnTo>
                      <a:pt x="17" y="26"/>
                    </a:lnTo>
                    <a:lnTo>
                      <a:pt x="19" y="24"/>
                    </a:lnTo>
                    <a:lnTo>
                      <a:pt x="21" y="24"/>
                    </a:lnTo>
                    <a:lnTo>
                      <a:pt x="21" y="22"/>
                    </a:lnTo>
                    <a:lnTo>
                      <a:pt x="24" y="19"/>
                    </a:lnTo>
                    <a:lnTo>
                      <a:pt x="26" y="17"/>
                    </a:lnTo>
                    <a:lnTo>
                      <a:pt x="26" y="15"/>
                    </a:lnTo>
                    <a:lnTo>
                      <a:pt x="26" y="13"/>
                    </a:lnTo>
                    <a:lnTo>
                      <a:pt x="26" y="11"/>
                    </a:lnTo>
                    <a:lnTo>
                      <a:pt x="26" y="9"/>
                    </a:lnTo>
                    <a:lnTo>
                      <a:pt x="24" y="6"/>
                    </a:lnTo>
                    <a:lnTo>
                      <a:pt x="24" y="4"/>
                    </a:lnTo>
                    <a:lnTo>
                      <a:pt x="21" y="2"/>
                    </a:lnTo>
                    <a:lnTo>
                      <a:pt x="19" y="0"/>
                    </a:lnTo>
                    <a:lnTo>
                      <a:pt x="17" y="0"/>
                    </a:lnTo>
                    <a:lnTo>
                      <a:pt x="15" y="0"/>
                    </a:lnTo>
                    <a:lnTo>
                      <a:pt x="13" y="0"/>
                    </a:lnTo>
                    <a:lnTo>
                      <a:pt x="11" y="0"/>
                    </a:lnTo>
                    <a:lnTo>
                      <a:pt x="8" y="0"/>
                    </a:lnTo>
                    <a:lnTo>
                      <a:pt x="6" y="0"/>
                    </a:lnTo>
                    <a:lnTo>
                      <a:pt x="4" y="2"/>
                    </a:lnTo>
                    <a:lnTo>
                      <a:pt x="2" y="4"/>
                    </a:lnTo>
                    <a:lnTo>
                      <a:pt x="0" y="6"/>
                    </a:lnTo>
                    <a:lnTo>
                      <a:pt x="0" y="9"/>
                    </a:lnTo>
                    <a:lnTo>
                      <a:pt x="0" y="11"/>
                    </a:lnTo>
                    <a:lnTo>
                      <a:pt x="0" y="13"/>
                    </a:lnTo>
                    <a:lnTo>
                      <a:pt x="0" y="15"/>
                    </a:lnTo>
                    <a:lnTo>
                      <a:pt x="0" y="17"/>
                    </a:lnTo>
                    <a:lnTo>
                      <a:pt x="0" y="19"/>
                    </a:lnTo>
                    <a:lnTo>
                      <a:pt x="2" y="19"/>
                    </a:lnTo>
                    <a:lnTo>
                      <a:pt x="4" y="22"/>
                    </a:lnTo>
                    <a:lnTo>
                      <a:pt x="4" y="24"/>
                    </a:lnTo>
                    <a:lnTo>
                      <a:pt x="6" y="24"/>
                    </a:lnTo>
                    <a:lnTo>
                      <a:pt x="8" y="26"/>
                    </a:lnTo>
                    <a:lnTo>
                      <a:pt x="11" y="26"/>
                    </a:lnTo>
                    <a:lnTo>
                      <a:pt x="13" y="26"/>
                    </a:lnTo>
                    <a:lnTo>
                      <a:pt x="13"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65" name="Rectangle 379"/>
              <p:cNvSpPr>
                <a:spLocks noChangeArrowheads="1"/>
              </p:cNvSpPr>
              <p:nvPr/>
            </p:nvSpPr>
            <p:spPr bwMode="auto">
              <a:xfrm>
                <a:off x="1090" y="895"/>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366" name="Rectangle 380"/>
              <p:cNvSpPr>
                <a:spLocks noChangeArrowheads="1"/>
              </p:cNvSpPr>
              <p:nvPr/>
            </p:nvSpPr>
            <p:spPr bwMode="auto">
              <a:xfrm>
                <a:off x="1125" y="895"/>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h</a:t>
                </a:r>
                <a:endParaRPr lang="en-US" altLang="zh-CN"/>
              </a:p>
            </p:txBody>
          </p:sp>
          <p:sp>
            <p:nvSpPr>
              <p:cNvPr id="367" name="Rectangle 381"/>
              <p:cNvSpPr>
                <a:spLocks noChangeArrowheads="1"/>
              </p:cNvSpPr>
              <p:nvPr/>
            </p:nvSpPr>
            <p:spPr bwMode="auto">
              <a:xfrm>
                <a:off x="1156" y="895"/>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368" name="Rectangle 382"/>
              <p:cNvSpPr>
                <a:spLocks noChangeArrowheads="1"/>
              </p:cNvSpPr>
              <p:nvPr/>
            </p:nvSpPr>
            <p:spPr bwMode="auto">
              <a:xfrm>
                <a:off x="1166" y="895"/>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f</a:t>
                </a:r>
                <a:endParaRPr lang="en-US" altLang="zh-CN"/>
              </a:p>
            </p:txBody>
          </p:sp>
          <p:sp>
            <p:nvSpPr>
              <p:cNvPr id="369" name="Rectangle 383"/>
              <p:cNvSpPr>
                <a:spLocks noChangeArrowheads="1"/>
              </p:cNvSpPr>
              <p:nvPr/>
            </p:nvSpPr>
            <p:spPr bwMode="auto">
              <a:xfrm>
                <a:off x="1182" y="895"/>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370" name="Rectangle 384"/>
              <p:cNvSpPr>
                <a:spLocks noChangeArrowheads="1"/>
              </p:cNvSpPr>
              <p:nvPr/>
            </p:nvSpPr>
            <p:spPr bwMode="auto">
              <a:xfrm>
                <a:off x="1197" y="895"/>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71" name="Rectangle 385"/>
              <p:cNvSpPr>
                <a:spLocks noChangeArrowheads="1"/>
              </p:cNvSpPr>
              <p:nvPr/>
            </p:nvSpPr>
            <p:spPr bwMode="auto">
              <a:xfrm>
                <a:off x="1081" y="958"/>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l</a:t>
                </a:r>
                <a:endParaRPr lang="en-US" altLang="zh-CN"/>
              </a:p>
            </p:txBody>
          </p:sp>
          <p:sp>
            <p:nvSpPr>
              <p:cNvPr id="372" name="Rectangle 386"/>
              <p:cNvSpPr>
                <a:spLocks noChangeArrowheads="1"/>
              </p:cNvSpPr>
              <p:nvPr/>
            </p:nvSpPr>
            <p:spPr bwMode="auto">
              <a:xfrm>
                <a:off x="1092" y="95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373" name="Rectangle 387"/>
              <p:cNvSpPr>
                <a:spLocks noChangeArrowheads="1"/>
              </p:cNvSpPr>
              <p:nvPr/>
            </p:nvSpPr>
            <p:spPr bwMode="auto">
              <a:xfrm>
                <a:off x="1123" y="958"/>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f</a:t>
                </a:r>
                <a:endParaRPr lang="en-US" altLang="zh-CN"/>
              </a:p>
            </p:txBody>
          </p:sp>
          <p:sp>
            <p:nvSpPr>
              <p:cNvPr id="374" name="Rectangle 388"/>
              <p:cNvSpPr>
                <a:spLocks noChangeArrowheads="1"/>
              </p:cNvSpPr>
              <p:nvPr/>
            </p:nvSpPr>
            <p:spPr bwMode="auto">
              <a:xfrm>
                <a:off x="1138" y="958"/>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375" name="Rectangle 389"/>
              <p:cNvSpPr>
                <a:spLocks noChangeArrowheads="1"/>
              </p:cNvSpPr>
              <p:nvPr/>
            </p:nvSpPr>
            <p:spPr bwMode="auto">
              <a:xfrm>
                <a:off x="1153" y="958"/>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 </a:t>
                </a:r>
                <a:endParaRPr lang="en-US" altLang="zh-CN"/>
              </a:p>
            </p:txBody>
          </p:sp>
          <p:sp>
            <p:nvSpPr>
              <p:cNvPr id="376" name="Rectangle 390"/>
              <p:cNvSpPr>
                <a:spLocks noChangeArrowheads="1"/>
              </p:cNvSpPr>
              <p:nvPr/>
            </p:nvSpPr>
            <p:spPr bwMode="auto">
              <a:xfrm>
                <a:off x="1169" y="95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2</a:t>
                </a:r>
                <a:endParaRPr lang="en-US" altLang="zh-CN"/>
              </a:p>
            </p:txBody>
          </p:sp>
          <p:sp>
            <p:nvSpPr>
              <p:cNvPr id="377" name="Freeform 391"/>
              <p:cNvSpPr>
                <a:spLocks/>
              </p:cNvSpPr>
              <p:nvPr/>
            </p:nvSpPr>
            <p:spPr bwMode="auto">
              <a:xfrm>
                <a:off x="2141" y="1466"/>
                <a:ext cx="27" cy="26"/>
              </a:xfrm>
              <a:custGeom>
                <a:avLst/>
                <a:gdLst>
                  <a:gd name="T0" fmla="*/ 11 w 27"/>
                  <a:gd name="T1" fmla="*/ 26 h 26"/>
                  <a:gd name="T2" fmla="*/ 16 w 27"/>
                  <a:gd name="T3" fmla="*/ 26 h 26"/>
                  <a:gd name="T4" fmla="*/ 18 w 27"/>
                  <a:gd name="T5" fmla="*/ 26 h 26"/>
                  <a:gd name="T6" fmla="*/ 20 w 27"/>
                  <a:gd name="T7" fmla="*/ 24 h 26"/>
                  <a:gd name="T8" fmla="*/ 22 w 27"/>
                  <a:gd name="T9" fmla="*/ 22 h 26"/>
                  <a:gd name="T10" fmla="*/ 24 w 27"/>
                  <a:gd name="T11" fmla="*/ 20 h 26"/>
                  <a:gd name="T12" fmla="*/ 27 w 27"/>
                  <a:gd name="T13" fmla="*/ 18 h 26"/>
                  <a:gd name="T14" fmla="*/ 27 w 27"/>
                  <a:gd name="T15" fmla="*/ 15 h 26"/>
                  <a:gd name="T16" fmla="*/ 27 w 27"/>
                  <a:gd name="T17" fmla="*/ 13 h 26"/>
                  <a:gd name="T18" fmla="*/ 27 w 27"/>
                  <a:gd name="T19" fmla="*/ 11 h 26"/>
                  <a:gd name="T20" fmla="*/ 27 w 27"/>
                  <a:gd name="T21" fmla="*/ 9 h 26"/>
                  <a:gd name="T22" fmla="*/ 24 w 27"/>
                  <a:gd name="T23" fmla="*/ 7 h 26"/>
                  <a:gd name="T24" fmla="*/ 24 w 27"/>
                  <a:gd name="T25" fmla="*/ 5 h 26"/>
                  <a:gd name="T26" fmla="*/ 22 w 27"/>
                  <a:gd name="T27" fmla="*/ 2 h 26"/>
                  <a:gd name="T28" fmla="*/ 20 w 27"/>
                  <a:gd name="T29" fmla="*/ 2 h 26"/>
                  <a:gd name="T30" fmla="*/ 20 w 27"/>
                  <a:gd name="T31" fmla="*/ 0 h 26"/>
                  <a:gd name="T32" fmla="*/ 18 w 27"/>
                  <a:gd name="T33" fmla="*/ 0 h 26"/>
                  <a:gd name="T34" fmla="*/ 16 w 27"/>
                  <a:gd name="T35" fmla="*/ 0 h 26"/>
                  <a:gd name="T36" fmla="*/ 13 w 27"/>
                  <a:gd name="T37" fmla="*/ 0 h 26"/>
                  <a:gd name="T38" fmla="*/ 11 w 27"/>
                  <a:gd name="T39" fmla="*/ 0 h 26"/>
                  <a:gd name="T40" fmla="*/ 9 w 27"/>
                  <a:gd name="T41" fmla="*/ 0 h 26"/>
                  <a:gd name="T42" fmla="*/ 7 w 27"/>
                  <a:gd name="T43" fmla="*/ 0 h 26"/>
                  <a:gd name="T44" fmla="*/ 5 w 27"/>
                  <a:gd name="T45" fmla="*/ 2 h 26"/>
                  <a:gd name="T46" fmla="*/ 3 w 27"/>
                  <a:gd name="T47" fmla="*/ 2 h 26"/>
                  <a:gd name="T48" fmla="*/ 3 w 27"/>
                  <a:gd name="T49" fmla="*/ 5 h 26"/>
                  <a:gd name="T50" fmla="*/ 0 w 27"/>
                  <a:gd name="T51" fmla="*/ 7 h 26"/>
                  <a:gd name="T52" fmla="*/ 0 w 27"/>
                  <a:gd name="T53" fmla="*/ 9 h 26"/>
                  <a:gd name="T54" fmla="*/ 0 w 27"/>
                  <a:gd name="T55" fmla="*/ 11 h 26"/>
                  <a:gd name="T56" fmla="*/ 0 w 27"/>
                  <a:gd name="T57" fmla="*/ 13 h 26"/>
                  <a:gd name="T58" fmla="*/ 0 w 27"/>
                  <a:gd name="T59" fmla="*/ 15 h 26"/>
                  <a:gd name="T60" fmla="*/ 0 w 27"/>
                  <a:gd name="T61" fmla="*/ 18 h 26"/>
                  <a:gd name="T62" fmla="*/ 0 w 27"/>
                  <a:gd name="T63" fmla="*/ 20 h 26"/>
                  <a:gd name="T64" fmla="*/ 3 w 27"/>
                  <a:gd name="T65" fmla="*/ 20 h 26"/>
                  <a:gd name="T66" fmla="*/ 3 w 27"/>
                  <a:gd name="T67" fmla="*/ 22 h 26"/>
                  <a:gd name="T68" fmla="*/ 5 w 27"/>
                  <a:gd name="T69" fmla="*/ 24 h 26"/>
                  <a:gd name="T70" fmla="*/ 7 w 27"/>
                  <a:gd name="T71" fmla="*/ 24 h 26"/>
                  <a:gd name="T72" fmla="*/ 9 w 27"/>
                  <a:gd name="T73" fmla="*/ 26 h 26"/>
                  <a:gd name="T74" fmla="*/ 11 w 27"/>
                  <a:gd name="T75" fmla="*/ 26 h 26"/>
                  <a:gd name="T76" fmla="*/ 13 w 27"/>
                  <a:gd name="T77" fmla="*/ 26 h 26"/>
                  <a:gd name="T78" fmla="*/ 11 w 27"/>
                  <a:gd name="T79" fmla="*/ 26 h 2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7"/>
                  <a:gd name="T121" fmla="*/ 0 h 26"/>
                  <a:gd name="T122" fmla="*/ 27 w 27"/>
                  <a:gd name="T123" fmla="*/ 26 h 2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7" h="26">
                    <a:moveTo>
                      <a:pt x="11" y="26"/>
                    </a:moveTo>
                    <a:lnTo>
                      <a:pt x="16" y="26"/>
                    </a:lnTo>
                    <a:lnTo>
                      <a:pt x="18" y="26"/>
                    </a:lnTo>
                    <a:lnTo>
                      <a:pt x="20" y="24"/>
                    </a:lnTo>
                    <a:lnTo>
                      <a:pt x="22" y="22"/>
                    </a:lnTo>
                    <a:lnTo>
                      <a:pt x="24" y="20"/>
                    </a:lnTo>
                    <a:lnTo>
                      <a:pt x="27" y="18"/>
                    </a:lnTo>
                    <a:lnTo>
                      <a:pt x="27" y="15"/>
                    </a:lnTo>
                    <a:lnTo>
                      <a:pt x="27" y="13"/>
                    </a:lnTo>
                    <a:lnTo>
                      <a:pt x="27" y="11"/>
                    </a:lnTo>
                    <a:lnTo>
                      <a:pt x="27" y="9"/>
                    </a:lnTo>
                    <a:lnTo>
                      <a:pt x="24" y="7"/>
                    </a:lnTo>
                    <a:lnTo>
                      <a:pt x="24" y="5"/>
                    </a:lnTo>
                    <a:lnTo>
                      <a:pt x="22" y="2"/>
                    </a:lnTo>
                    <a:lnTo>
                      <a:pt x="20" y="2"/>
                    </a:lnTo>
                    <a:lnTo>
                      <a:pt x="20" y="0"/>
                    </a:lnTo>
                    <a:lnTo>
                      <a:pt x="18" y="0"/>
                    </a:lnTo>
                    <a:lnTo>
                      <a:pt x="16" y="0"/>
                    </a:lnTo>
                    <a:lnTo>
                      <a:pt x="13" y="0"/>
                    </a:lnTo>
                    <a:lnTo>
                      <a:pt x="11" y="0"/>
                    </a:lnTo>
                    <a:lnTo>
                      <a:pt x="9" y="0"/>
                    </a:lnTo>
                    <a:lnTo>
                      <a:pt x="7" y="0"/>
                    </a:lnTo>
                    <a:lnTo>
                      <a:pt x="5" y="2"/>
                    </a:lnTo>
                    <a:lnTo>
                      <a:pt x="3" y="2"/>
                    </a:lnTo>
                    <a:lnTo>
                      <a:pt x="3" y="5"/>
                    </a:lnTo>
                    <a:lnTo>
                      <a:pt x="0" y="7"/>
                    </a:lnTo>
                    <a:lnTo>
                      <a:pt x="0" y="9"/>
                    </a:lnTo>
                    <a:lnTo>
                      <a:pt x="0" y="11"/>
                    </a:lnTo>
                    <a:lnTo>
                      <a:pt x="0" y="13"/>
                    </a:lnTo>
                    <a:lnTo>
                      <a:pt x="0" y="15"/>
                    </a:lnTo>
                    <a:lnTo>
                      <a:pt x="0" y="18"/>
                    </a:lnTo>
                    <a:lnTo>
                      <a:pt x="0" y="20"/>
                    </a:lnTo>
                    <a:lnTo>
                      <a:pt x="3" y="20"/>
                    </a:lnTo>
                    <a:lnTo>
                      <a:pt x="3" y="22"/>
                    </a:lnTo>
                    <a:lnTo>
                      <a:pt x="5" y="24"/>
                    </a:lnTo>
                    <a:lnTo>
                      <a:pt x="7" y="24"/>
                    </a:lnTo>
                    <a:lnTo>
                      <a:pt x="9" y="26"/>
                    </a:lnTo>
                    <a:lnTo>
                      <a:pt x="11" y="26"/>
                    </a:lnTo>
                    <a:lnTo>
                      <a:pt x="13" y="26"/>
                    </a:lnTo>
                    <a:lnTo>
                      <a:pt x="11"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78" name="Rectangle 392"/>
              <p:cNvSpPr>
                <a:spLocks noChangeArrowheads="1"/>
              </p:cNvSpPr>
              <p:nvPr/>
            </p:nvSpPr>
            <p:spPr bwMode="auto">
              <a:xfrm rot="-5400000">
                <a:off x="416" y="969"/>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379" name="Rectangle 393"/>
              <p:cNvSpPr>
                <a:spLocks noChangeArrowheads="1"/>
              </p:cNvSpPr>
              <p:nvPr/>
            </p:nvSpPr>
            <p:spPr bwMode="auto">
              <a:xfrm rot="-5400000">
                <a:off x="421" y="93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380" name="Rectangle 394"/>
              <p:cNvSpPr>
                <a:spLocks noChangeArrowheads="1"/>
              </p:cNvSpPr>
              <p:nvPr/>
            </p:nvSpPr>
            <p:spPr bwMode="auto">
              <a:xfrm rot="-5400000">
                <a:off x="420" y="903"/>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g</a:t>
                </a:r>
                <a:endParaRPr lang="en-US" altLang="zh-CN"/>
              </a:p>
            </p:txBody>
          </p:sp>
          <p:sp>
            <p:nvSpPr>
              <p:cNvPr id="381" name="Rectangle 395"/>
              <p:cNvSpPr>
                <a:spLocks noChangeArrowheads="1"/>
              </p:cNvSpPr>
              <p:nvPr/>
            </p:nvSpPr>
            <p:spPr bwMode="auto">
              <a:xfrm rot="-5400000">
                <a:off x="408" y="862"/>
                <a:ext cx="8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W</a:t>
                </a:r>
                <a:endParaRPr lang="en-US" altLang="zh-CN"/>
              </a:p>
            </p:txBody>
          </p:sp>
          <p:sp>
            <p:nvSpPr>
              <p:cNvPr id="382" name="Rectangle 396"/>
              <p:cNvSpPr>
                <a:spLocks noChangeArrowheads="1"/>
              </p:cNvSpPr>
              <p:nvPr/>
            </p:nvSpPr>
            <p:spPr bwMode="auto">
              <a:xfrm rot="-5400000">
                <a:off x="427" y="829"/>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383" name="Rectangle 397"/>
              <p:cNvSpPr>
                <a:spLocks noChangeArrowheads="1"/>
              </p:cNvSpPr>
              <p:nvPr/>
            </p:nvSpPr>
            <p:spPr bwMode="auto">
              <a:xfrm rot="-5400000">
                <a:off x="430" y="815"/>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i</a:t>
                </a:r>
                <a:endParaRPr lang="en-US" altLang="zh-CN"/>
              </a:p>
            </p:txBody>
          </p:sp>
          <p:sp>
            <p:nvSpPr>
              <p:cNvPr id="384" name="Rectangle 398"/>
              <p:cNvSpPr>
                <a:spLocks noChangeArrowheads="1"/>
              </p:cNvSpPr>
              <p:nvPr/>
            </p:nvSpPr>
            <p:spPr bwMode="auto">
              <a:xfrm rot="-5400000">
                <a:off x="429" y="803"/>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t</a:t>
                </a:r>
                <a:endParaRPr lang="en-US" altLang="zh-CN"/>
              </a:p>
            </p:txBody>
          </p:sp>
          <p:sp>
            <p:nvSpPr>
              <p:cNvPr id="385" name="Rectangle 399"/>
              <p:cNvSpPr>
                <a:spLocks noChangeArrowheads="1"/>
              </p:cNvSpPr>
              <p:nvPr/>
            </p:nvSpPr>
            <p:spPr bwMode="auto">
              <a:xfrm rot="-5400000">
                <a:off x="421" y="780"/>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386" name="Rectangle 400"/>
              <p:cNvSpPr>
                <a:spLocks noChangeArrowheads="1"/>
              </p:cNvSpPr>
              <p:nvPr/>
            </p:nvSpPr>
            <p:spPr bwMode="auto">
              <a:xfrm>
                <a:off x="2623" y="2001"/>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M</a:t>
                </a:r>
                <a:endParaRPr lang="en-US" altLang="zh-CN"/>
              </a:p>
            </p:txBody>
          </p:sp>
          <p:sp>
            <p:nvSpPr>
              <p:cNvPr id="387" name="Rectangle 401"/>
              <p:cNvSpPr>
                <a:spLocks noChangeArrowheads="1"/>
              </p:cNvSpPr>
              <p:nvPr/>
            </p:nvSpPr>
            <p:spPr bwMode="auto">
              <a:xfrm>
                <a:off x="2669" y="200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388" name="Rectangle 402"/>
              <p:cNvSpPr>
                <a:spLocks noChangeArrowheads="1"/>
              </p:cNvSpPr>
              <p:nvPr/>
            </p:nvSpPr>
            <p:spPr bwMode="auto">
              <a:xfrm>
                <a:off x="2700" y="2001"/>
                <a:ext cx="7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m</a:t>
                </a:r>
                <a:endParaRPr lang="en-US" altLang="zh-CN"/>
              </a:p>
            </p:txBody>
          </p:sp>
          <p:sp>
            <p:nvSpPr>
              <p:cNvPr id="389" name="Rectangle 403"/>
              <p:cNvSpPr>
                <a:spLocks noChangeArrowheads="1"/>
              </p:cNvSpPr>
              <p:nvPr/>
            </p:nvSpPr>
            <p:spPr bwMode="auto">
              <a:xfrm>
                <a:off x="2743" y="2001"/>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390" name="Rectangle 404"/>
              <p:cNvSpPr>
                <a:spLocks noChangeArrowheads="1"/>
              </p:cNvSpPr>
              <p:nvPr/>
            </p:nvSpPr>
            <p:spPr bwMode="auto">
              <a:xfrm>
                <a:off x="2783" y="200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391" name="Rectangle 405"/>
              <p:cNvSpPr>
                <a:spLocks noChangeArrowheads="1"/>
              </p:cNvSpPr>
              <p:nvPr/>
            </p:nvSpPr>
            <p:spPr bwMode="auto">
              <a:xfrm>
                <a:off x="2813" y="2001"/>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a</a:t>
                </a:r>
                <a:endParaRPr lang="en-US" altLang="zh-CN"/>
              </a:p>
            </p:txBody>
          </p:sp>
          <p:sp>
            <p:nvSpPr>
              <p:cNvPr id="392" name="Rectangle 406"/>
              <p:cNvSpPr>
                <a:spLocks noChangeArrowheads="1"/>
              </p:cNvSpPr>
              <p:nvPr/>
            </p:nvSpPr>
            <p:spPr bwMode="auto">
              <a:xfrm>
                <a:off x="2842" y="2001"/>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d</a:t>
                </a:r>
                <a:endParaRPr lang="en-US" altLang="zh-CN"/>
              </a:p>
            </p:txBody>
          </p:sp>
          <p:sp>
            <p:nvSpPr>
              <p:cNvPr id="393" name="Freeform 407"/>
              <p:cNvSpPr>
                <a:spLocks/>
              </p:cNvSpPr>
              <p:nvPr/>
            </p:nvSpPr>
            <p:spPr bwMode="auto">
              <a:xfrm>
                <a:off x="569" y="0"/>
                <a:ext cx="222" cy="471"/>
              </a:xfrm>
              <a:custGeom>
                <a:avLst/>
                <a:gdLst>
                  <a:gd name="T0" fmla="*/ 111 w 222"/>
                  <a:gd name="T1" fmla="*/ 471 h 471"/>
                  <a:gd name="T2" fmla="*/ 128 w 222"/>
                  <a:gd name="T3" fmla="*/ 469 h 471"/>
                  <a:gd name="T4" fmla="*/ 146 w 222"/>
                  <a:gd name="T5" fmla="*/ 460 h 471"/>
                  <a:gd name="T6" fmla="*/ 161 w 222"/>
                  <a:gd name="T7" fmla="*/ 445 h 471"/>
                  <a:gd name="T8" fmla="*/ 176 w 222"/>
                  <a:gd name="T9" fmla="*/ 426 h 471"/>
                  <a:gd name="T10" fmla="*/ 190 w 222"/>
                  <a:gd name="T11" fmla="*/ 402 h 471"/>
                  <a:gd name="T12" fmla="*/ 200 w 222"/>
                  <a:gd name="T13" fmla="*/ 375 h 471"/>
                  <a:gd name="T14" fmla="*/ 209 w 222"/>
                  <a:gd name="T15" fmla="*/ 345 h 471"/>
                  <a:gd name="T16" fmla="*/ 216 w 222"/>
                  <a:gd name="T17" fmla="*/ 310 h 471"/>
                  <a:gd name="T18" fmla="*/ 220 w 222"/>
                  <a:gd name="T19" fmla="*/ 275 h 471"/>
                  <a:gd name="T20" fmla="*/ 222 w 222"/>
                  <a:gd name="T21" fmla="*/ 236 h 471"/>
                  <a:gd name="T22" fmla="*/ 220 w 222"/>
                  <a:gd name="T23" fmla="*/ 197 h 471"/>
                  <a:gd name="T24" fmla="*/ 216 w 222"/>
                  <a:gd name="T25" fmla="*/ 162 h 471"/>
                  <a:gd name="T26" fmla="*/ 209 w 222"/>
                  <a:gd name="T27" fmla="*/ 127 h 471"/>
                  <a:gd name="T28" fmla="*/ 200 w 222"/>
                  <a:gd name="T29" fmla="*/ 96 h 471"/>
                  <a:gd name="T30" fmla="*/ 190 w 222"/>
                  <a:gd name="T31" fmla="*/ 70 h 471"/>
                  <a:gd name="T32" fmla="*/ 176 w 222"/>
                  <a:gd name="T33" fmla="*/ 46 h 471"/>
                  <a:gd name="T34" fmla="*/ 161 w 222"/>
                  <a:gd name="T35" fmla="*/ 26 h 471"/>
                  <a:gd name="T36" fmla="*/ 146 w 222"/>
                  <a:gd name="T37" fmla="*/ 11 h 471"/>
                  <a:gd name="T38" fmla="*/ 128 w 222"/>
                  <a:gd name="T39" fmla="*/ 2 h 471"/>
                  <a:gd name="T40" fmla="*/ 111 w 222"/>
                  <a:gd name="T41" fmla="*/ 0 h 471"/>
                  <a:gd name="T42" fmla="*/ 94 w 222"/>
                  <a:gd name="T43" fmla="*/ 2 h 471"/>
                  <a:gd name="T44" fmla="*/ 76 w 222"/>
                  <a:gd name="T45" fmla="*/ 11 h 471"/>
                  <a:gd name="T46" fmla="*/ 61 w 222"/>
                  <a:gd name="T47" fmla="*/ 26 h 471"/>
                  <a:gd name="T48" fmla="*/ 46 w 222"/>
                  <a:gd name="T49" fmla="*/ 46 h 471"/>
                  <a:gd name="T50" fmla="*/ 33 w 222"/>
                  <a:gd name="T51" fmla="*/ 70 h 471"/>
                  <a:gd name="T52" fmla="*/ 22 w 222"/>
                  <a:gd name="T53" fmla="*/ 96 h 471"/>
                  <a:gd name="T54" fmla="*/ 13 w 222"/>
                  <a:gd name="T55" fmla="*/ 127 h 471"/>
                  <a:gd name="T56" fmla="*/ 6 w 222"/>
                  <a:gd name="T57" fmla="*/ 162 h 471"/>
                  <a:gd name="T58" fmla="*/ 2 w 222"/>
                  <a:gd name="T59" fmla="*/ 197 h 471"/>
                  <a:gd name="T60" fmla="*/ 0 w 222"/>
                  <a:gd name="T61" fmla="*/ 236 h 471"/>
                  <a:gd name="T62" fmla="*/ 2 w 222"/>
                  <a:gd name="T63" fmla="*/ 275 h 471"/>
                  <a:gd name="T64" fmla="*/ 6 w 222"/>
                  <a:gd name="T65" fmla="*/ 310 h 471"/>
                  <a:gd name="T66" fmla="*/ 13 w 222"/>
                  <a:gd name="T67" fmla="*/ 345 h 471"/>
                  <a:gd name="T68" fmla="*/ 22 w 222"/>
                  <a:gd name="T69" fmla="*/ 375 h 471"/>
                  <a:gd name="T70" fmla="*/ 33 w 222"/>
                  <a:gd name="T71" fmla="*/ 402 h 471"/>
                  <a:gd name="T72" fmla="*/ 46 w 222"/>
                  <a:gd name="T73" fmla="*/ 426 h 471"/>
                  <a:gd name="T74" fmla="*/ 61 w 222"/>
                  <a:gd name="T75" fmla="*/ 445 h 471"/>
                  <a:gd name="T76" fmla="*/ 76 w 222"/>
                  <a:gd name="T77" fmla="*/ 460 h 471"/>
                  <a:gd name="T78" fmla="*/ 94 w 222"/>
                  <a:gd name="T79" fmla="*/ 469 h 471"/>
                  <a:gd name="T80" fmla="*/ 111 w 222"/>
                  <a:gd name="T81" fmla="*/ 471 h 47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22"/>
                  <a:gd name="T124" fmla="*/ 0 h 471"/>
                  <a:gd name="T125" fmla="*/ 222 w 222"/>
                  <a:gd name="T126" fmla="*/ 471 h 47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22" h="471">
                    <a:moveTo>
                      <a:pt x="111" y="471"/>
                    </a:moveTo>
                    <a:lnTo>
                      <a:pt x="128" y="469"/>
                    </a:lnTo>
                    <a:lnTo>
                      <a:pt x="146" y="460"/>
                    </a:lnTo>
                    <a:lnTo>
                      <a:pt x="161" y="445"/>
                    </a:lnTo>
                    <a:lnTo>
                      <a:pt x="176" y="426"/>
                    </a:lnTo>
                    <a:lnTo>
                      <a:pt x="190" y="402"/>
                    </a:lnTo>
                    <a:lnTo>
                      <a:pt x="200" y="375"/>
                    </a:lnTo>
                    <a:lnTo>
                      <a:pt x="209" y="345"/>
                    </a:lnTo>
                    <a:lnTo>
                      <a:pt x="216" y="310"/>
                    </a:lnTo>
                    <a:lnTo>
                      <a:pt x="220" y="275"/>
                    </a:lnTo>
                    <a:lnTo>
                      <a:pt x="222" y="236"/>
                    </a:lnTo>
                    <a:lnTo>
                      <a:pt x="220" y="197"/>
                    </a:lnTo>
                    <a:lnTo>
                      <a:pt x="216" y="162"/>
                    </a:lnTo>
                    <a:lnTo>
                      <a:pt x="209" y="127"/>
                    </a:lnTo>
                    <a:lnTo>
                      <a:pt x="200" y="96"/>
                    </a:lnTo>
                    <a:lnTo>
                      <a:pt x="190" y="70"/>
                    </a:lnTo>
                    <a:lnTo>
                      <a:pt x="176" y="46"/>
                    </a:lnTo>
                    <a:lnTo>
                      <a:pt x="161" y="26"/>
                    </a:lnTo>
                    <a:lnTo>
                      <a:pt x="146" y="11"/>
                    </a:lnTo>
                    <a:lnTo>
                      <a:pt x="128" y="2"/>
                    </a:lnTo>
                    <a:lnTo>
                      <a:pt x="111" y="0"/>
                    </a:lnTo>
                    <a:lnTo>
                      <a:pt x="94" y="2"/>
                    </a:lnTo>
                    <a:lnTo>
                      <a:pt x="76" y="11"/>
                    </a:lnTo>
                    <a:lnTo>
                      <a:pt x="61" y="26"/>
                    </a:lnTo>
                    <a:lnTo>
                      <a:pt x="46" y="46"/>
                    </a:lnTo>
                    <a:lnTo>
                      <a:pt x="33" y="70"/>
                    </a:lnTo>
                    <a:lnTo>
                      <a:pt x="22" y="96"/>
                    </a:lnTo>
                    <a:lnTo>
                      <a:pt x="13" y="127"/>
                    </a:lnTo>
                    <a:lnTo>
                      <a:pt x="6" y="162"/>
                    </a:lnTo>
                    <a:lnTo>
                      <a:pt x="2" y="197"/>
                    </a:lnTo>
                    <a:lnTo>
                      <a:pt x="0" y="236"/>
                    </a:lnTo>
                    <a:lnTo>
                      <a:pt x="2" y="275"/>
                    </a:lnTo>
                    <a:lnTo>
                      <a:pt x="6" y="310"/>
                    </a:lnTo>
                    <a:lnTo>
                      <a:pt x="13" y="345"/>
                    </a:lnTo>
                    <a:lnTo>
                      <a:pt x="22" y="375"/>
                    </a:lnTo>
                    <a:lnTo>
                      <a:pt x="33" y="402"/>
                    </a:lnTo>
                    <a:lnTo>
                      <a:pt x="46" y="426"/>
                    </a:lnTo>
                    <a:lnTo>
                      <a:pt x="61" y="445"/>
                    </a:lnTo>
                    <a:lnTo>
                      <a:pt x="76" y="460"/>
                    </a:lnTo>
                    <a:lnTo>
                      <a:pt x="94" y="469"/>
                    </a:lnTo>
                    <a:lnTo>
                      <a:pt x="111" y="4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94" name="Freeform 408"/>
              <p:cNvSpPr>
                <a:spLocks/>
              </p:cNvSpPr>
              <p:nvPr/>
            </p:nvSpPr>
            <p:spPr bwMode="auto">
              <a:xfrm>
                <a:off x="569" y="0"/>
                <a:ext cx="222" cy="471"/>
              </a:xfrm>
              <a:custGeom>
                <a:avLst/>
                <a:gdLst>
                  <a:gd name="T0" fmla="*/ 111 w 222"/>
                  <a:gd name="T1" fmla="*/ 471 h 471"/>
                  <a:gd name="T2" fmla="*/ 128 w 222"/>
                  <a:gd name="T3" fmla="*/ 469 h 471"/>
                  <a:gd name="T4" fmla="*/ 146 w 222"/>
                  <a:gd name="T5" fmla="*/ 460 h 471"/>
                  <a:gd name="T6" fmla="*/ 161 w 222"/>
                  <a:gd name="T7" fmla="*/ 445 h 471"/>
                  <a:gd name="T8" fmla="*/ 176 w 222"/>
                  <a:gd name="T9" fmla="*/ 426 h 471"/>
                  <a:gd name="T10" fmla="*/ 190 w 222"/>
                  <a:gd name="T11" fmla="*/ 402 h 471"/>
                  <a:gd name="T12" fmla="*/ 200 w 222"/>
                  <a:gd name="T13" fmla="*/ 375 h 471"/>
                  <a:gd name="T14" fmla="*/ 209 w 222"/>
                  <a:gd name="T15" fmla="*/ 345 h 471"/>
                  <a:gd name="T16" fmla="*/ 216 w 222"/>
                  <a:gd name="T17" fmla="*/ 310 h 471"/>
                  <a:gd name="T18" fmla="*/ 220 w 222"/>
                  <a:gd name="T19" fmla="*/ 275 h 471"/>
                  <a:gd name="T20" fmla="*/ 222 w 222"/>
                  <a:gd name="T21" fmla="*/ 236 h 471"/>
                  <a:gd name="T22" fmla="*/ 220 w 222"/>
                  <a:gd name="T23" fmla="*/ 197 h 471"/>
                  <a:gd name="T24" fmla="*/ 216 w 222"/>
                  <a:gd name="T25" fmla="*/ 162 h 471"/>
                  <a:gd name="T26" fmla="*/ 209 w 222"/>
                  <a:gd name="T27" fmla="*/ 127 h 471"/>
                  <a:gd name="T28" fmla="*/ 200 w 222"/>
                  <a:gd name="T29" fmla="*/ 96 h 471"/>
                  <a:gd name="T30" fmla="*/ 190 w 222"/>
                  <a:gd name="T31" fmla="*/ 70 h 471"/>
                  <a:gd name="T32" fmla="*/ 176 w 222"/>
                  <a:gd name="T33" fmla="*/ 46 h 471"/>
                  <a:gd name="T34" fmla="*/ 161 w 222"/>
                  <a:gd name="T35" fmla="*/ 26 h 471"/>
                  <a:gd name="T36" fmla="*/ 146 w 222"/>
                  <a:gd name="T37" fmla="*/ 11 h 471"/>
                  <a:gd name="T38" fmla="*/ 128 w 222"/>
                  <a:gd name="T39" fmla="*/ 2 h 471"/>
                  <a:gd name="T40" fmla="*/ 111 w 222"/>
                  <a:gd name="T41" fmla="*/ 0 h 471"/>
                  <a:gd name="T42" fmla="*/ 94 w 222"/>
                  <a:gd name="T43" fmla="*/ 2 h 471"/>
                  <a:gd name="T44" fmla="*/ 76 w 222"/>
                  <a:gd name="T45" fmla="*/ 11 h 471"/>
                  <a:gd name="T46" fmla="*/ 61 w 222"/>
                  <a:gd name="T47" fmla="*/ 26 h 471"/>
                  <a:gd name="T48" fmla="*/ 46 w 222"/>
                  <a:gd name="T49" fmla="*/ 46 h 471"/>
                  <a:gd name="T50" fmla="*/ 33 w 222"/>
                  <a:gd name="T51" fmla="*/ 70 h 471"/>
                  <a:gd name="T52" fmla="*/ 22 w 222"/>
                  <a:gd name="T53" fmla="*/ 96 h 471"/>
                  <a:gd name="T54" fmla="*/ 13 w 222"/>
                  <a:gd name="T55" fmla="*/ 127 h 471"/>
                  <a:gd name="T56" fmla="*/ 6 w 222"/>
                  <a:gd name="T57" fmla="*/ 162 h 471"/>
                  <a:gd name="T58" fmla="*/ 2 w 222"/>
                  <a:gd name="T59" fmla="*/ 197 h 471"/>
                  <a:gd name="T60" fmla="*/ 0 w 222"/>
                  <a:gd name="T61" fmla="*/ 236 h 471"/>
                  <a:gd name="T62" fmla="*/ 2 w 222"/>
                  <a:gd name="T63" fmla="*/ 275 h 471"/>
                  <a:gd name="T64" fmla="*/ 6 w 222"/>
                  <a:gd name="T65" fmla="*/ 310 h 471"/>
                  <a:gd name="T66" fmla="*/ 13 w 222"/>
                  <a:gd name="T67" fmla="*/ 345 h 471"/>
                  <a:gd name="T68" fmla="*/ 22 w 222"/>
                  <a:gd name="T69" fmla="*/ 375 h 471"/>
                  <a:gd name="T70" fmla="*/ 33 w 222"/>
                  <a:gd name="T71" fmla="*/ 402 h 471"/>
                  <a:gd name="T72" fmla="*/ 46 w 222"/>
                  <a:gd name="T73" fmla="*/ 426 h 471"/>
                  <a:gd name="T74" fmla="*/ 61 w 222"/>
                  <a:gd name="T75" fmla="*/ 445 h 471"/>
                  <a:gd name="T76" fmla="*/ 76 w 222"/>
                  <a:gd name="T77" fmla="*/ 460 h 471"/>
                  <a:gd name="T78" fmla="*/ 94 w 222"/>
                  <a:gd name="T79" fmla="*/ 469 h 471"/>
                  <a:gd name="T80" fmla="*/ 111 w 222"/>
                  <a:gd name="T81" fmla="*/ 471 h 47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22"/>
                  <a:gd name="T124" fmla="*/ 0 h 471"/>
                  <a:gd name="T125" fmla="*/ 222 w 222"/>
                  <a:gd name="T126" fmla="*/ 471 h 47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22" h="471">
                    <a:moveTo>
                      <a:pt x="111" y="471"/>
                    </a:moveTo>
                    <a:lnTo>
                      <a:pt x="128" y="469"/>
                    </a:lnTo>
                    <a:lnTo>
                      <a:pt x="146" y="460"/>
                    </a:lnTo>
                    <a:lnTo>
                      <a:pt x="161" y="445"/>
                    </a:lnTo>
                    <a:lnTo>
                      <a:pt x="176" y="426"/>
                    </a:lnTo>
                    <a:lnTo>
                      <a:pt x="190" y="402"/>
                    </a:lnTo>
                    <a:lnTo>
                      <a:pt x="200" y="375"/>
                    </a:lnTo>
                    <a:lnTo>
                      <a:pt x="209" y="345"/>
                    </a:lnTo>
                    <a:lnTo>
                      <a:pt x="216" y="310"/>
                    </a:lnTo>
                    <a:lnTo>
                      <a:pt x="220" y="275"/>
                    </a:lnTo>
                    <a:lnTo>
                      <a:pt x="222" y="236"/>
                    </a:lnTo>
                    <a:lnTo>
                      <a:pt x="220" y="197"/>
                    </a:lnTo>
                    <a:lnTo>
                      <a:pt x="216" y="162"/>
                    </a:lnTo>
                    <a:lnTo>
                      <a:pt x="209" y="127"/>
                    </a:lnTo>
                    <a:lnTo>
                      <a:pt x="200" y="96"/>
                    </a:lnTo>
                    <a:lnTo>
                      <a:pt x="190" y="70"/>
                    </a:lnTo>
                    <a:lnTo>
                      <a:pt x="176" y="46"/>
                    </a:lnTo>
                    <a:lnTo>
                      <a:pt x="161" y="26"/>
                    </a:lnTo>
                    <a:lnTo>
                      <a:pt x="146" y="11"/>
                    </a:lnTo>
                    <a:lnTo>
                      <a:pt x="128" y="2"/>
                    </a:lnTo>
                    <a:lnTo>
                      <a:pt x="111" y="0"/>
                    </a:lnTo>
                    <a:lnTo>
                      <a:pt x="94" y="2"/>
                    </a:lnTo>
                    <a:lnTo>
                      <a:pt x="76" y="11"/>
                    </a:lnTo>
                    <a:lnTo>
                      <a:pt x="61" y="26"/>
                    </a:lnTo>
                    <a:lnTo>
                      <a:pt x="46" y="46"/>
                    </a:lnTo>
                    <a:lnTo>
                      <a:pt x="33" y="70"/>
                    </a:lnTo>
                    <a:lnTo>
                      <a:pt x="22" y="96"/>
                    </a:lnTo>
                    <a:lnTo>
                      <a:pt x="13" y="127"/>
                    </a:lnTo>
                    <a:lnTo>
                      <a:pt x="6" y="162"/>
                    </a:lnTo>
                    <a:lnTo>
                      <a:pt x="2" y="197"/>
                    </a:lnTo>
                    <a:lnTo>
                      <a:pt x="0" y="236"/>
                    </a:lnTo>
                    <a:lnTo>
                      <a:pt x="2" y="275"/>
                    </a:lnTo>
                    <a:lnTo>
                      <a:pt x="6" y="310"/>
                    </a:lnTo>
                    <a:lnTo>
                      <a:pt x="13" y="345"/>
                    </a:lnTo>
                    <a:lnTo>
                      <a:pt x="22" y="375"/>
                    </a:lnTo>
                    <a:lnTo>
                      <a:pt x="33" y="402"/>
                    </a:lnTo>
                    <a:lnTo>
                      <a:pt x="46" y="426"/>
                    </a:lnTo>
                    <a:lnTo>
                      <a:pt x="61" y="445"/>
                    </a:lnTo>
                    <a:lnTo>
                      <a:pt x="76" y="460"/>
                    </a:lnTo>
                    <a:lnTo>
                      <a:pt x="94" y="469"/>
                    </a:lnTo>
                    <a:lnTo>
                      <a:pt x="111" y="471"/>
                    </a:lnTo>
                  </a:path>
                </a:pathLst>
              </a:custGeom>
              <a:noFill/>
              <a:ln w="1111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95" name="Rectangle 409"/>
              <p:cNvSpPr>
                <a:spLocks noChangeArrowheads="1"/>
              </p:cNvSpPr>
              <p:nvPr/>
            </p:nvSpPr>
            <p:spPr bwMode="auto">
              <a:xfrm>
                <a:off x="591" y="203"/>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C</a:t>
                </a:r>
                <a:endParaRPr lang="en-US" altLang="zh-CN"/>
              </a:p>
            </p:txBody>
          </p:sp>
        </p:grpSp>
        <p:sp>
          <p:nvSpPr>
            <p:cNvPr id="9" name="Rectangle 411"/>
            <p:cNvSpPr>
              <a:spLocks noChangeArrowheads="1"/>
            </p:cNvSpPr>
            <p:nvPr/>
          </p:nvSpPr>
          <p:spPr bwMode="auto">
            <a:xfrm>
              <a:off x="1865" y="57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o</a:t>
              </a:r>
              <a:endParaRPr lang="en-US" altLang="zh-CN"/>
            </a:p>
          </p:txBody>
        </p:sp>
        <p:sp>
          <p:nvSpPr>
            <p:cNvPr id="10" name="Rectangle 412"/>
            <p:cNvSpPr>
              <a:spLocks noChangeArrowheads="1"/>
            </p:cNvSpPr>
            <p:nvPr/>
          </p:nvSpPr>
          <p:spPr bwMode="auto">
            <a:xfrm>
              <a:off x="1895" y="57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n</a:t>
              </a:r>
              <a:endParaRPr lang="en-US" altLang="zh-CN"/>
            </a:p>
          </p:txBody>
        </p:sp>
        <p:sp>
          <p:nvSpPr>
            <p:cNvPr id="11" name="Rectangle 413"/>
            <p:cNvSpPr>
              <a:spLocks noChangeArrowheads="1"/>
            </p:cNvSpPr>
            <p:nvPr/>
          </p:nvSpPr>
          <p:spPr bwMode="auto">
            <a:xfrm>
              <a:off x="1926" y="578"/>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t</a:t>
              </a:r>
              <a:endParaRPr lang="en-US" altLang="zh-CN"/>
            </a:p>
          </p:txBody>
        </p:sp>
        <p:sp>
          <p:nvSpPr>
            <p:cNvPr id="12" name="Rectangle 414"/>
            <p:cNvSpPr>
              <a:spLocks noChangeArrowheads="1"/>
            </p:cNvSpPr>
            <p:nvPr/>
          </p:nvSpPr>
          <p:spPr bwMode="auto">
            <a:xfrm>
              <a:off x="1941" y="578"/>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13" name="Rectangle 415"/>
            <p:cNvSpPr>
              <a:spLocks noChangeArrowheads="1"/>
            </p:cNvSpPr>
            <p:nvPr/>
          </p:nvSpPr>
          <p:spPr bwMode="auto">
            <a:xfrm>
              <a:off x="1959" y="57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o</a:t>
              </a:r>
              <a:endParaRPr lang="en-US" altLang="zh-CN"/>
            </a:p>
          </p:txBody>
        </p:sp>
        <p:sp>
          <p:nvSpPr>
            <p:cNvPr id="14" name="Rectangle 416"/>
            <p:cNvSpPr>
              <a:spLocks noChangeArrowheads="1"/>
            </p:cNvSpPr>
            <p:nvPr/>
          </p:nvSpPr>
          <p:spPr bwMode="auto">
            <a:xfrm>
              <a:off x="1987" y="578"/>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l</a:t>
              </a:r>
              <a:endParaRPr lang="en-US" altLang="zh-CN"/>
            </a:p>
          </p:txBody>
        </p:sp>
        <p:sp>
          <p:nvSpPr>
            <p:cNvPr id="15" name="Rectangle 417"/>
            <p:cNvSpPr>
              <a:spLocks noChangeArrowheads="1"/>
            </p:cNvSpPr>
            <p:nvPr/>
          </p:nvSpPr>
          <p:spPr bwMode="auto">
            <a:xfrm>
              <a:off x="2711" y="1752"/>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16" name="Rectangle 418"/>
            <p:cNvSpPr>
              <a:spLocks noChangeArrowheads="1"/>
            </p:cNvSpPr>
            <p:nvPr/>
          </p:nvSpPr>
          <p:spPr bwMode="auto">
            <a:xfrm>
              <a:off x="2746" y="1752"/>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L</a:t>
              </a:r>
              <a:endParaRPr lang="en-US" altLang="zh-CN"/>
            </a:p>
          </p:txBody>
        </p:sp>
        <p:sp>
          <p:nvSpPr>
            <p:cNvPr id="17" name="Rectangle 419"/>
            <p:cNvSpPr>
              <a:spLocks noChangeArrowheads="1"/>
            </p:cNvSpPr>
            <p:nvPr/>
          </p:nvSpPr>
          <p:spPr bwMode="auto">
            <a:xfrm>
              <a:off x="2777" y="1752"/>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18" name="Freeform 420"/>
            <p:cNvSpPr>
              <a:spLocks/>
            </p:cNvSpPr>
            <p:nvPr/>
          </p:nvSpPr>
          <p:spPr bwMode="auto">
            <a:xfrm>
              <a:off x="1021" y="883"/>
              <a:ext cx="107" cy="2077"/>
            </a:xfrm>
            <a:custGeom>
              <a:avLst/>
              <a:gdLst>
                <a:gd name="T0" fmla="*/ 104 w 107"/>
                <a:gd name="T1" fmla="*/ 2077 h 2077"/>
                <a:gd name="T2" fmla="*/ 107 w 107"/>
                <a:gd name="T3" fmla="*/ 0 h 2077"/>
                <a:gd name="T4" fmla="*/ 0 w 107"/>
                <a:gd name="T5" fmla="*/ 0 h 2077"/>
                <a:gd name="T6" fmla="*/ 0 w 107"/>
                <a:gd name="T7" fmla="*/ 2077 h 2077"/>
                <a:gd name="T8" fmla="*/ 107 w 107"/>
                <a:gd name="T9" fmla="*/ 2077 h 2077"/>
                <a:gd name="T10" fmla="*/ 104 w 107"/>
                <a:gd name="T11" fmla="*/ 2077 h 2077"/>
                <a:gd name="T12" fmla="*/ 0 60000 65536"/>
                <a:gd name="T13" fmla="*/ 0 60000 65536"/>
                <a:gd name="T14" fmla="*/ 0 60000 65536"/>
                <a:gd name="T15" fmla="*/ 0 60000 65536"/>
                <a:gd name="T16" fmla="*/ 0 60000 65536"/>
                <a:gd name="T17" fmla="*/ 0 60000 65536"/>
                <a:gd name="T18" fmla="*/ 0 w 107"/>
                <a:gd name="T19" fmla="*/ 0 h 2077"/>
                <a:gd name="T20" fmla="*/ 107 w 107"/>
                <a:gd name="T21" fmla="*/ 2077 h 2077"/>
              </a:gdLst>
              <a:ahLst/>
              <a:cxnLst>
                <a:cxn ang="T12">
                  <a:pos x="T0" y="T1"/>
                </a:cxn>
                <a:cxn ang="T13">
                  <a:pos x="T2" y="T3"/>
                </a:cxn>
                <a:cxn ang="T14">
                  <a:pos x="T4" y="T5"/>
                </a:cxn>
                <a:cxn ang="T15">
                  <a:pos x="T6" y="T7"/>
                </a:cxn>
                <a:cxn ang="T16">
                  <a:pos x="T8" y="T9"/>
                </a:cxn>
                <a:cxn ang="T17">
                  <a:pos x="T10" y="T11"/>
                </a:cxn>
              </a:cxnLst>
              <a:rect l="T18" t="T19" r="T20" b="T21"/>
              <a:pathLst>
                <a:path w="107" h="2077">
                  <a:moveTo>
                    <a:pt x="104" y="2077"/>
                  </a:moveTo>
                  <a:lnTo>
                    <a:pt x="107" y="0"/>
                  </a:lnTo>
                  <a:lnTo>
                    <a:pt x="0" y="0"/>
                  </a:lnTo>
                  <a:lnTo>
                    <a:pt x="0" y="2077"/>
                  </a:lnTo>
                  <a:lnTo>
                    <a:pt x="107" y="2077"/>
                  </a:lnTo>
                  <a:lnTo>
                    <a:pt x="104" y="20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9" name="Freeform 421"/>
            <p:cNvSpPr>
              <a:spLocks/>
            </p:cNvSpPr>
            <p:nvPr/>
          </p:nvSpPr>
          <p:spPr bwMode="auto">
            <a:xfrm>
              <a:off x="1021" y="883"/>
              <a:ext cx="107" cy="2077"/>
            </a:xfrm>
            <a:custGeom>
              <a:avLst/>
              <a:gdLst>
                <a:gd name="T0" fmla="*/ 104 w 107"/>
                <a:gd name="T1" fmla="*/ 2077 h 2077"/>
                <a:gd name="T2" fmla="*/ 107 w 107"/>
                <a:gd name="T3" fmla="*/ 0 h 2077"/>
                <a:gd name="T4" fmla="*/ 0 w 107"/>
                <a:gd name="T5" fmla="*/ 0 h 2077"/>
                <a:gd name="T6" fmla="*/ 0 w 107"/>
                <a:gd name="T7" fmla="*/ 2077 h 2077"/>
                <a:gd name="T8" fmla="*/ 107 w 107"/>
                <a:gd name="T9" fmla="*/ 2077 h 2077"/>
                <a:gd name="T10" fmla="*/ 0 60000 65536"/>
                <a:gd name="T11" fmla="*/ 0 60000 65536"/>
                <a:gd name="T12" fmla="*/ 0 60000 65536"/>
                <a:gd name="T13" fmla="*/ 0 60000 65536"/>
                <a:gd name="T14" fmla="*/ 0 60000 65536"/>
                <a:gd name="T15" fmla="*/ 0 w 107"/>
                <a:gd name="T16" fmla="*/ 0 h 2077"/>
                <a:gd name="T17" fmla="*/ 107 w 107"/>
                <a:gd name="T18" fmla="*/ 2077 h 2077"/>
              </a:gdLst>
              <a:ahLst/>
              <a:cxnLst>
                <a:cxn ang="T10">
                  <a:pos x="T0" y="T1"/>
                </a:cxn>
                <a:cxn ang="T11">
                  <a:pos x="T2" y="T3"/>
                </a:cxn>
                <a:cxn ang="T12">
                  <a:pos x="T4" y="T5"/>
                </a:cxn>
                <a:cxn ang="T13">
                  <a:pos x="T6" y="T7"/>
                </a:cxn>
                <a:cxn ang="T14">
                  <a:pos x="T8" y="T9"/>
                </a:cxn>
              </a:cxnLst>
              <a:rect l="T15" t="T16" r="T17" b="T18"/>
              <a:pathLst>
                <a:path w="107" h="2077">
                  <a:moveTo>
                    <a:pt x="104" y="2077"/>
                  </a:moveTo>
                  <a:lnTo>
                    <a:pt x="107" y="0"/>
                  </a:lnTo>
                  <a:lnTo>
                    <a:pt x="0" y="0"/>
                  </a:lnTo>
                  <a:lnTo>
                    <a:pt x="0" y="2077"/>
                  </a:lnTo>
                  <a:lnTo>
                    <a:pt x="107" y="2077"/>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0" name="Rectangle 422"/>
            <p:cNvSpPr>
              <a:spLocks noChangeArrowheads="1"/>
            </p:cNvSpPr>
            <p:nvPr/>
          </p:nvSpPr>
          <p:spPr bwMode="auto">
            <a:xfrm>
              <a:off x="1368" y="2779"/>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21" name="Rectangle 423"/>
            <p:cNvSpPr>
              <a:spLocks noChangeArrowheads="1"/>
            </p:cNvSpPr>
            <p:nvPr/>
          </p:nvSpPr>
          <p:spPr bwMode="auto">
            <a:xfrm>
              <a:off x="1383" y="277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22" name="Rectangle 424"/>
            <p:cNvSpPr>
              <a:spLocks noChangeArrowheads="1"/>
            </p:cNvSpPr>
            <p:nvPr/>
          </p:nvSpPr>
          <p:spPr bwMode="auto">
            <a:xfrm>
              <a:off x="1413" y="2779"/>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23" name="Rectangle 425"/>
            <p:cNvSpPr>
              <a:spLocks noChangeArrowheads="1"/>
            </p:cNvSpPr>
            <p:nvPr/>
          </p:nvSpPr>
          <p:spPr bwMode="auto">
            <a:xfrm>
              <a:off x="1440" y="2779"/>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4" name="Rectangle 426"/>
            <p:cNvSpPr>
              <a:spLocks noChangeArrowheads="1"/>
            </p:cNvSpPr>
            <p:nvPr/>
          </p:nvSpPr>
          <p:spPr bwMode="auto">
            <a:xfrm>
              <a:off x="1455" y="2779"/>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25" name="Rectangle 427"/>
            <p:cNvSpPr>
              <a:spLocks noChangeArrowheads="1"/>
            </p:cNvSpPr>
            <p:nvPr/>
          </p:nvSpPr>
          <p:spPr bwMode="auto">
            <a:xfrm>
              <a:off x="1472" y="277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26" name="Rectangle 428"/>
            <p:cNvSpPr>
              <a:spLocks noChangeArrowheads="1"/>
            </p:cNvSpPr>
            <p:nvPr/>
          </p:nvSpPr>
          <p:spPr bwMode="auto">
            <a:xfrm>
              <a:off x="1503" y="2779"/>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c</a:t>
              </a:r>
              <a:endParaRPr lang="en-US" altLang="zh-CN"/>
            </a:p>
          </p:txBody>
        </p:sp>
        <p:sp>
          <p:nvSpPr>
            <p:cNvPr id="27" name="Rectangle 429"/>
            <p:cNvSpPr>
              <a:spLocks noChangeArrowheads="1"/>
            </p:cNvSpPr>
            <p:nvPr/>
          </p:nvSpPr>
          <p:spPr bwMode="auto">
            <a:xfrm>
              <a:off x="1529" y="2779"/>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28" name="Rectangle 430"/>
            <p:cNvSpPr>
              <a:spLocks noChangeArrowheads="1"/>
            </p:cNvSpPr>
            <p:nvPr/>
          </p:nvSpPr>
          <p:spPr bwMode="auto">
            <a:xfrm>
              <a:off x="1544" y="2779"/>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29" name="Rectangle 431"/>
            <p:cNvSpPr>
              <a:spLocks noChangeArrowheads="1"/>
            </p:cNvSpPr>
            <p:nvPr/>
          </p:nvSpPr>
          <p:spPr bwMode="auto">
            <a:xfrm>
              <a:off x="1555" y="277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o</a:t>
              </a:r>
              <a:endParaRPr lang="en-US" altLang="zh-CN"/>
            </a:p>
          </p:txBody>
        </p:sp>
        <p:sp>
          <p:nvSpPr>
            <p:cNvPr id="30" name="Rectangle 432"/>
            <p:cNvSpPr>
              <a:spLocks noChangeArrowheads="1"/>
            </p:cNvSpPr>
            <p:nvPr/>
          </p:nvSpPr>
          <p:spPr bwMode="auto">
            <a:xfrm>
              <a:off x="1586" y="277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n</a:t>
              </a:r>
              <a:endParaRPr lang="en-US" altLang="zh-CN"/>
            </a:p>
          </p:txBody>
        </p:sp>
        <p:sp>
          <p:nvSpPr>
            <p:cNvPr id="31" name="Rectangle 433"/>
            <p:cNvSpPr>
              <a:spLocks noChangeArrowheads="1"/>
            </p:cNvSpPr>
            <p:nvPr/>
          </p:nvSpPr>
          <p:spPr bwMode="auto">
            <a:xfrm>
              <a:off x="1616" y="2779"/>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2" name="Rectangle 434"/>
            <p:cNvSpPr>
              <a:spLocks noChangeArrowheads="1"/>
            </p:cNvSpPr>
            <p:nvPr/>
          </p:nvSpPr>
          <p:spPr bwMode="auto">
            <a:xfrm>
              <a:off x="1368" y="2834"/>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33" name="Rectangle 435"/>
            <p:cNvSpPr>
              <a:spLocks noChangeArrowheads="1"/>
            </p:cNvSpPr>
            <p:nvPr/>
          </p:nvSpPr>
          <p:spPr bwMode="auto">
            <a:xfrm>
              <a:off x="1383" y="283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34" name="Rectangle 436"/>
            <p:cNvSpPr>
              <a:spLocks noChangeArrowheads="1"/>
            </p:cNvSpPr>
            <p:nvPr/>
          </p:nvSpPr>
          <p:spPr bwMode="auto">
            <a:xfrm>
              <a:off x="1413" y="283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5</a:t>
              </a:r>
              <a:endParaRPr lang="en-US" altLang="zh-CN"/>
            </a:p>
          </p:txBody>
        </p:sp>
        <p:sp>
          <p:nvSpPr>
            <p:cNvPr id="35" name="Rectangle 437"/>
            <p:cNvSpPr>
              <a:spLocks noChangeArrowheads="1"/>
            </p:cNvSpPr>
            <p:nvPr/>
          </p:nvSpPr>
          <p:spPr bwMode="auto">
            <a:xfrm>
              <a:off x="1442" y="283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36" name="Rectangle 438"/>
            <p:cNvSpPr>
              <a:spLocks noChangeArrowheads="1"/>
            </p:cNvSpPr>
            <p:nvPr/>
          </p:nvSpPr>
          <p:spPr bwMode="auto">
            <a:xfrm>
              <a:off x="1483" y="283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37" name="Rectangle 439"/>
            <p:cNvSpPr>
              <a:spLocks noChangeArrowheads="1"/>
            </p:cNvSpPr>
            <p:nvPr/>
          </p:nvSpPr>
          <p:spPr bwMode="auto">
            <a:xfrm>
              <a:off x="1514" y="283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38" name="Rectangle 440"/>
            <p:cNvSpPr>
              <a:spLocks noChangeArrowheads="1"/>
            </p:cNvSpPr>
            <p:nvPr/>
          </p:nvSpPr>
          <p:spPr bwMode="auto">
            <a:xfrm>
              <a:off x="1542" y="2834"/>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39" name="Freeform 441"/>
            <p:cNvSpPr>
              <a:spLocks/>
            </p:cNvSpPr>
            <p:nvPr/>
          </p:nvSpPr>
          <p:spPr bwMode="auto">
            <a:xfrm>
              <a:off x="1235" y="2400"/>
              <a:ext cx="28" cy="28"/>
            </a:xfrm>
            <a:custGeom>
              <a:avLst/>
              <a:gdLst>
                <a:gd name="T0" fmla="*/ 13 w 28"/>
                <a:gd name="T1" fmla="*/ 26 h 28"/>
                <a:gd name="T2" fmla="*/ 15 w 28"/>
                <a:gd name="T3" fmla="*/ 28 h 28"/>
                <a:gd name="T4" fmla="*/ 17 w 28"/>
                <a:gd name="T5" fmla="*/ 26 h 28"/>
                <a:gd name="T6" fmla="*/ 19 w 28"/>
                <a:gd name="T7" fmla="*/ 26 h 28"/>
                <a:gd name="T8" fmla="*/ 21 w 28"/>
                <a:gd name="T9" fmla="*/ 24 h 28"/>
                <a:gd name="T10" fmla="*/ 24 w 28"/>
                <a:gd name="T11" fmla="*/ 24 h 28"/>
                <a:gd name="T12" fmla="*/ 24 w 28"/>
                <a:gd name="T13" fmla="*/ 21 h 28"/>
                <a:gd name="T14" fmla="*/ 26 w 28"/>
                <a:gd name="T15" fmla="*/ 19 h 28"/>
                <a:gd name="T16" fmla="*/ 26 w 28"/>
                <a:gd name="T17" fmla="*/ 17 h 28"/>
                <a:gd name="T18" fmla="*/ 26 w 28"/>
                <a:gd name="T19" fmla="*/ 15 h 28"/>
                <a:gd name="T20" fmla="*/ 28 w 28"/>
                <a:gd name="T21" fmla="*/ 13 h 28"/>
                <a:gd name="T22" fmla="*/ 26 w 28"/>
                <a:gd name="T23" fmla="*/ 10 h 28"/>
                <a:gd name="T24" fmla="*/ 26 w 28"/>
                <a:gd name="T25" fmla="*/ 8 h 28"/>
                <a:gd name="T26" fmla="*/ 24 w 28"/>
                <a:gd name="T27" fmla="*/ 6 h 28"/>
                <a:gd name="T28" fmla="*/ 24 w 28"/>
                <a:gd name="T29" fmla="*/ 4 h 28"/>
                <a:gd name="T30" fmla="*/ 21 w 28"/>
                <a:gd name="T31" fmla="*/ 2 h 28"/>
                <a:gd name="T32" fmla="*/ 19 w 28"/>
                <a:gd name="T33" fmla="*/ 2 h 28"/>
                <a:gd name="T34" fmla="*/ 17 w 28"/>
                <a:gd name="T35" fmla="*/ 2 h 28"/>
                <a:gd name="T36" fmla="*/ 15 w 28"/>
                <a:gd name="T37" fmla="*/ 0 h 28"/>
                <a:gd name="T38" fmla="*/ 13 w 28"/>
                <a:gd name="T39" fmla="*/ 0 h 28"/>
                <a:gd name="T40" fmla="*/ 10 w 28"/>
                <a:gd name="T41" fmla="*/ 0 h 28"/>
                <a:gd name="T42" fmla="*/ 8 w 28"/>
                <a:gd name="T43" fmla="*/ 2 h 28"/>
                <a:gd name="T44" fmla="*/ 6 w 28"/>
                <a:gd name="T45" fmla="*/ 2 h 28"/>
                <a:gd name="T46" fmla="*/ 4 w 28"/>
                <a:gd name="T47" fmla="*/ 4 h 28"/>
                <a:gd name="T48" fmla="*/ 2 w 28"/>
                <a:gd name="T49" fmla="*/ 6 h 28"/>
                <a:gd name="T50" fmla="*/ 2 w 28"/>
                <a:gd name="T51" fmla="*/ 8 h 28"/>
                <a:gd name="T52" fmla="*/ 0 w 28"/>
                <a:gd name="T53" fmla="*/ 8 h 28"/>
                <a:gd name="T54" fmla="*/ 0 w 28"/>
                <a:gd name="T55" fmla="*/ 10 h 28"/>
                <a:gd name="T56" fmla="*/ 0 w 28"/>
                <a:gd name="T57" fmla="*/ 13 h 28"/>
                <a:gd name="T58" fmla="*/ 0 w 28"/>
                <a:gd name="T59" fmla="*/ 15 h 28"/>
                <a:gd name="T60" fmla="*/ 0 w 28"/>
                <a:gd name="T61" fmla="*/ 17 h 28"/>
                <a:gd name="T62" fmla="*/ 2 w 28"/>
                <a:gd name="T63" fmla="*/ 19 h 28"/>
                <a:gd name="T64" fmla="*/ 2 w 28"/>
                <a:gd name="T65" fmla="*/ 21 h 28"/>
                <a:gd name="T66" fmla="*/ 4 w 28"/>
                <a:gd name="T67" fmla="*/ 24 h 28"/>
                <a:gd name="T68" fmla="*/ 6 w 28"/>
                <a:gd name="T69" fmla="*/ 24 h 28"/>
                <a:gd name="T70" fmla="*/ 8 w 28"/>
                <a:gd name="T71" fmla="*/ 26 h 28"/>
                <a:gd name="T72" fmla="*/ 10 w 28"/>
                <a:gd name="T73" fmla="*/ 28 h 28"/>
                <a:gd name="T74" fmla="*/ 13 w 28"/>
                <a:gd name="T75" fmla="*/ 28 h 28"/>
                <a:gd name="T76" fmla="*/ 13 w 28"/>
                <a:gd name="T77" fmla="*/ 26 h 2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
                <a:gd name="T118" fmla="*/ 0 h 28"/>
                <a:gd name="T119" fmla="*/ 28 w 28"/>
                <a:gd name="T120" fmla="*/ 28 h 2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 h="28">
                  <a:moveTo>
                    <a:pt x="13" y="26"/>
                  </a:moveTo>
                  <a:lnTo>
                    <a:pt x="15" y="28"/>
                  </a:lnTo>
                  <a:lnTo>
                    <a:pt x="17" y="26"/>
                  </a:lnTo>
                  <a:lnTo>
                    <a:pt x="19" y="26"/>
                  </a:lnTo>
                  <a:lnTo>
                    <a:pt x="21" y="24"/>
                  </a:lnTo>
                  <a:lnTo>
                    <a:pt x="24" y="24"/>
                  </a:lnTo>
                  <a:lnTo>
                    <a:pt x="24" y="21"/>
                  </a:lnTo>
                  <a:lnTo>
                    <a:pt x="26" y="19"/>
                  </a:lnTo>
                  <a:lnTo>
                    <a:pt x="26" y="17"/>
                  </a:lnTo>
                  <a:lnTo>
                    <a:pt x="26" y="15"/>
                  </a:lnTo>
                  <a:lnTo>
                    <a:pt x="28" y="13"/>
                  </a:lnTo>
                  <a:lnTo>
                    <a:pt x="26" y="10"/>
                  </a:lnTo>
                  <a:lnTo>
                    <a:pt x="26" y="8"/>
                  </a:lnTo>
                  <a:lnTo>
                    <a:pt x="24" y="6"/>
                  </a:lnTo>
                  <a:lnTo>
                    <a:pt x="24" y="4"/>
                  </a:lnTo>
                  <a:lnTo>
                    <a:pt x="21" y="2"/>
                  </a:lnTo>
                  <a:lnTo>
                    <a:pt x="19" y="2"/>
                  </a:lnTo>
                  <a:lnTo>
                    <a:pt x="17" y="2"/>
                  </a:lnTo>
                  <a:lnTo>
                    <a:pt x="15" y="0"/>
                  </a:lnTo>
                  <a:lnTo>
                    <a:pt x="13" y="0"/>
                  </a:lnTo>
                  <a:lnTo>
                    <a:pt x="10" y="0"/>
                  </a:lnTo>
                  <a:lnTo>
                    <a:pt x="8" y="2"/>
                  </a:lnTo>
                  <a:lnTo>
                    <a:pt x="6" y="2"/>
                  </a:lnTo>
                  <a:lnTo>
                    <a:pt x="4" y="4"/>
                  </a:lnTo>
                  <a:lnTo>
                    <a:pt x="2" y="6"/>
                  </a:lnTo>
                  <a:lnTo>
                    <a:pt x="2" y="8"/>
                  </a:lnTo>
                  <a:lnTo>
                    <a:pt x="0" y="8"/>
                  </a:lnTo>
                  <a:lnTo>
                    <a:pt x="0" y="10"/>
                  </a:lnTo>
                  <a:lnTo>
                    <a:pt x="0" y="13"/>
                  </a:lnTo>
                  <a:lnTo>
                    <a:pt x="0" y="15"/>
                  </a:lnTo>
                  <a:lnTo>
                    <a:pt x="0" y="17"/>
                  </a:lnTo>
                  <a:lnTo>
                    <a:pt x="2" y="19"/>
                  </a:lnTo>
                  <a:lnTo>
                    <a:pt x="2" y="21"/>
                  </a:lnTo>
                  <a:lnTo>
                    <a:pt x="4" y="24"/>
                  </a:lnTo>
                  <a:lnTo>
                    <a:pt x="6" y="24"/>
                  </a:lnTo>
                  <a:lnTo>
                    <a:pt x="8" y="26"/>
                  </a:lnTo>
                  <a:lnTo>
                    <a:pt x="10" y="28"/>
                  </a:lnTo>
                  <a:lnTo>
                    <a:pt x="13" y="28"/>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 name="Freeform 442"/>
            <p:cNvSpPr>
              <a:spLocks/>
            </p:cNvSpPr>
            <p:nvPr/>
          </p:nvSpPr>
          <p:spPr bwMode="auto">
            <a:xfrm>
              <a:off x="1235" y="2655"/>
              <a:ext cx="28" cy="26"/>
            </a:xfrm>
            <a:custGeom>
              <a:avLst/>
              <a:gdLst>
                <a:gd name="T0" fmla="*/ 13 w 28"/>
                <a:gd name="T1" fmla="*/ 26 h 26"/>
                <a:gd name="T2" fmla="*/ 15 w 28"/>
                <a:gd name="T3" fmla="*/ 26 h 26"/>
                <a:gd name="T4" fmla="*/ 17 w 28"/>
                <a:gd name="T5" fmla="*/ 26 h 26"/>
                <a:gd name="T6" fmla="*/ 19 w 28"/>
                <a:gd name="T7" fmla="*/ 26 h 26"/>
                <a:gd name="T8" fmla="*/ 21 w 28"/>
                <a:gd name="T9" fmla="*/ 24 h 26"/>
                <a:gd name="T10" fmla="*/ 24 w 28"/>
                <a:gd name="T11" fmla="*/ 24 h 26"/>
                <a:gd name="T12" fmla="*/ 24 w 28"/>
                <a:gd name="T13" fmla="*/ 22 h 26"/>
                <a:gd name="T14" fmla="*/ 26 w 28"/>
                <a:gd name="T15" fmla="*/ 19 h 26"/>
                <a:gd name="T16" fmla="*/ 26 w 28"/>
                <a:gd name="T17" fmla="*/ 17 h 26"/>
                <a:gd name="T18" fmla="*/ 26 w 28"/>
                <a:gd name="T19" fmla="*/ 15 h 26"/>
                <a:gd name="T20" fmla="*/ 28 w 28"/>
                <a:gd name="T21" fmla="*/ 13 h 26"/>
                <a:gd name="T22" fmla="*/ 26 w 28"/>
                <a:gd name="T23" fmla="*/ 11 h 26"/>
                <a:gd name="T24" fmla="*/ 26 w 28"/>
                <a:gd name="T25" fmla="*/ 9 h 26"/>
                <a:gd name="T26" fmla="*/ 26 w 28"/>
                <a:gd name="T27" fmla="*/ 6 h 26"/>
                <a:gd name="T28" fmla="*/ 24 w 28"/>
                <a:gd name="T29" fmla="*/ 6 h 26"/>
                <a:gd name="T30" fmla="*/ 24 w 28"/>
                <a:gd name="T31" fmla="*/ 4 h 26"/>
                <a:gd name="T32" fmla="*/ 21 w 28"/>
                <a:gd name="T33" fmla="*/ 2 h 26"/>
                <a:gd name="T34" fmla="*/ 19 w 28"/>
                <a:gd name="T35" fmla="*/ 2 h 26"/>
                <a:gd name="T36" fmla="*/ 17 w 28"/>
                <a:gd name="T37" fmla="*/ 0 h 26"/>
                <a:gd name="T38" fmla="*/ 15 w 28"/>
                <a:gd name="T39" fmla="*/ 0 h 26"/>
                <a:gd name="T40" fmla="*/ 13 w 28"/>
                <a:gd name="T41" fmla="*/ 0 h 26"/>
                <a:gd name="T42" fmla="*/ 10 w 28"/>
                <a:gd name="T43" fmla="*/ 0 h 26"/>
                <a:gd name="T44" fmla="*/ 8 w 28"/>
                <a:gd name="T45" fmla="*/ 0 h 26"/>
                <a:gd name="T46" fmla="*/ 8 w 28"/>
                <a:gd name="T47" fmla="*/ 2 h 26"/>
                <a:gd name="T48" fmla="*/ 6 w 28"/>
                <a:gd name="T49" fmla="*/ 2 h 26"/>
                <a:gd name="T50" fmla="*/ 4 w 28"/>
                <a:gd name="T51" fmla="*/ 4 h 26"/>
                <a:gd name="T52" fmla="*/ 2 w 28"/>
                <a:gd name="T53" fmla="*/ 6 h 26"/>
                <a:gd name="T54" fmla="*/ 0 w 28"/>
                <a:gd name="T55" fmla="*/ 9 h 26"/>
                <a:gd name="T56" fmla="*/ 0 w 28"/>
                <a:gd name="T57" fmla="*/ 11 h 26"/>
                <a:gd name="T58" fmla="*/ 0 w 28"/>
                <a:gd name="T59" fmla="*/ 13 h 26"/>
                <a:gd name="T60" fmla="*/ 0 w 28"/>
                <a:gd name="T61" fmla="*/ 15 h 26"/>
                <a:gd name="T62" fmla="*/ 0 w 28"/>
                <a:gd name="T63" fmla="*/ 17 h 26"/>
                <a:gd name="T64" fmla="*/ 2 w 28"/>
                <a:gd name="T65" fmla="*/ 19 h 26"/>
                <a:gd name="T66" fmla="*/ 2 w 28"/>
                <a:gd name="T67" fmla="*/ 22 h 26"/>
                <a:gd name="T68" fmla="*/ 4 w 28"/>
                <a:gd name="T69" fmla="*/ 24 h 26"/>
                <a:gd name="T70" fmla="*/ 6 w 28"/>
                <a:gd name="T71" fmla="*/ 24 h 26"/>
                <a:gd name="T72" fmla="*/ 8 w 28"/>
                <a:gd name="T73" fmla="*/ 26 h 26"/>
                <a:gd name="T74" fmla="*/ 10 w 28"/>
                <a:gd name="T75" fmla="*/ 26 h 26"/>
                <a:gd name="T76" fmla="*/ 13 w 28"/>
                <a:gd name="T77" fmla="*/ 26 h 2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
                <a:gd name="T118" fmla="*/ 0 h 26"/>
                <a:gd name="T119" fmla="*/ 28 w 28"/>
                <a:gd name="T120" fmla="*/ 26 h 2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 h="26">
                  <a:moveTo>
                    <a:pt x="13" y="26"/>
                  </a:moveTo>
                  <a:lnTo>
                    <a:pt x="15" y="26"/>
                  </a:lnTo>
                  <a:lnTo>
                    <a:pt x="17" y="26"/>
                  </a:lnTo>
                  <a:lnTo>
                    <a:pt x="19" y="26"/>
                  </a:lnTo>
                  <a:lnTo>
                    <a:pt x="21" y="24"/>
                  </a:lnTo>
                  <a:lnTo>
                    <a:pt x="24" y="24"/>
                  </a:lnTo>
                  <a:lnTo>
                    <a:pt x="24" y="22"/>
                  </a:lnTo>
                  <a:lnTo>
                    <a:pt x="26" y="19"/>
                  </a:lnTo>
                  <a:lnTo>
                    <a:pt x="26" y="17"/>
                  </a:lnTo>
                  <a:lnTo>
                    <a:pt x="26" y="15"/>
                  </a:lnTo>
                  <a:lnTo>
                    <a:pt x="28" y="13"/>
                  </a:lnTo>
                  <a:lnTo>
                    <a:pt x="26" y="11"/>
                  </a:lnTo>
                  <a:lnTo>
                    <a:pt x="26" y="9"/>
                  </a:lnTo>
                  <a:lnTo>
                    <a:pt x="26" y="6"/>
                  </a:lnTo>
                  <a:lnTo>
                    <a:pt x="24" y="6"/>
                  </a:lnTo>
                  <a:lnTo>
                    <a:pt x="24" y="4"/>
                  </a:lnTo>
                  <a:lnTo>
                    <a:pt x="21" y="2"/>
                  </a:lnTo>
                  <a:lnTo>
                    <a:pt x="19" y="2"/>
                  </a:lnTo>
                  <a:lnTo>
                    <a:pt x="17" y="0"/>
                  </a:lnTo>
                  <a:lnTo>
                    <a:pt x="15" y="0"/>
                  </a:lnTo>
                  <a:lnTo>
                    <a:pt x="13" y="0"/>
                  </a:lnTo>
                  <a:lnTo>
                    <a:pt x="10" y="0"/>
                  </a:lnTo>
                  <a:lnTo>
                    <a:pt x="8" y="0"/>
                  </a:lnTo>
                  <a:lnTo>
                    <a:pt x="8" y="2"/>
                  </a:lnTo>
                  <a:lnTo>
                    <a:pt x="6" y="2"/>
                  </a:lnTo>
                  <a:lnTo>
                    <a:pt x="4" y="4"/>
                  </a:lnTo>
                  <a:lnTo>
                    <a:pt x="2" y="6"/>
                  </a:lnTo>
                  <a:lnTo>
                    <a:pt x="0" y="9"/>
                  </a:lnTo>
                  <a:lnTo>
                    <a:pt x="0" y="11"/>
                  </a:lnTo>
                  <a:lnTo>
                    <a:pt x="0" y="13"/>
                  </a:lnTo>
                  <a:lnTo>
                    <a:pt x="0" y="15"/>
                  </a:lnTo>
                  <a:lnTo>
                    <a:pt x="0" y="17"/>
                  </a:lnTo>
                  <a:lnTo>
                    <a:pt x="2" y="19"/>
                  </a:lnTo>
                  <a:lnTo>
                    <a:pt x="2" y="22"/>
                  </a:lnTo>
                  <a:lnTo>
                    <a:pt x="4" y="24"/>
                  </a:lnTo>
                  <a:lnTo>
                    <a:pt x="6" y="24"/>
                  </a:lnTo>
                  <a:lnTo>
                    <a:pt x="8" y="26"/>
                  </a:lnTo>
                  <a:lnTo>
                    <a:pt x="10" y="26"/>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 name="Line 443"/>
            <p:cNvSpPr>
              <a:spLocks noChangeShapeType="1"/>
            </p:cNvSpPr>
            <p:nvPr/>
          </p:nvSpPr>
          <p:spPr bwMode="auto">
            <a:xfrm>
              <a:off x="2380" y="1464"/>
              <a:ext cx="2" cy="94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444"/>
            <p:cNvSpPr>
              <a:spLocks noChangeShapeType="1"/>
            </p:cNvSpPr>
            <p:nvPr/>
          </p:nvSpPr>
          <p:spPr bwMode="auto">
            <a:xfrm flipH="1">
              <a:off x="2465" y="1331"/>
              <a:ext cx="54"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Freeform 445"/>
            <p:cNvSpPr>
              <a:spLocks/>
            </p:cNvSpPr>
            <p:nvPr/>
          </p:nvSpPr>
          <p:spPr bwMode="auto">
            <a:xfrm>
              <a:off x="2369" y="2053"/>
              <a:ext cx="26" cy="26"/>
            </a:xfrm>
            <a:custGeom>
              <a:avLst/>
              <a:gdLst>
                <a:gd name="T0" fmla="*/ 11 w 26"/>
                <a:gd name="T1" fmla="*/ 26 h 26"/>
                <a:gd name="T2" fmla="*/ 15 w 26"/>
                <a:gd name="T3" fmla="*/ 26 h 26"/>
                <a:gd name="T4" fmla="*/ 17 w 26"/>
                <a:gd name="T5" fmla="*/ 26 h 26"/>
                <a:gd name="T6" fmla="*/ 19 w 26"/>
                <a:gd name="T7" fmla="*/ 26 h 26"/>
                <a:gd name="T8" fmla="*/ 22 w 26"/>
                <a:gd name="T9" fmla="*/ 24 h 26"/>
                <a:gd name="T10" fmla="*/ 24 w 26"/>
                <a:gd name="T11" fmla="*/ 22 h 26"/>
                <a:gd name="T12" fmla="*/ 24 w 26"/>
                <a:gd name="T13" fmla="*/ 19 h 26"/>
                <a:gd name="T14" fmla="*/ 26 w 26"/>
                <a:gd name="T15" fmla="*/ 17 h 26"/>
                <a:gd name="T16" fmla="*/ 26 w 26"/>
                <a:gd name="T17" fmla="*/ 15 h 26"/>
                <a:gd name="T18" fmla="*/ 26 w 26"/>
                <a:gd name="T19" fmla="*/ 13 h 26"/>
                <a:gd name="T20" fmla="*/ 26 w 26"/>
                <a:gd name="T21" fmla="*/ 11 h 26"/>
                <a:gd name="T22" fmla="*/ 26 w 26"/>
                <a:gd name="T23" fmla="*/ 8 h 26"/>
                <a:gd name="T24" fmla="*/ 24 w 26"/>
                <a:gd name="T25" fmla="*/ 6 h 26"/>
                <a:gd name="T26" fmla="*/ 22 w 26"/>
                <a:gd name="T27" fmla="*/ 4 h 26"/>
                <a:gd name="T28" fmla="*/ 22 w 26"/>
                <a:gd name="T29" fmla="*/ 2 h 26"/>
                <a:gd name="T30" fmla="*/ 19 w 26"/>
                <a:gd name="T31" fmla="*/ 2 h 26"/>
                <a:gd name="T32" fmla="*/ 17 w 26"/>
                <a:gd name="T33" fmla="*/ 0 h 26"/>
                <a:gd name="T34" fmla="*/ 15 w 26"/>
                <a:gd name="T35" fmla="*/ 0 h 26"/>
                <a:gd name="T36" fmla="*/ 13 w 26"/>
                <a:gd name="T37" fmla="*/ 0 h 26"/>
                <a:gd name="T38" fmla="*/ 11 w 26"/>
                <a:gd name="T39" fmla="*/ 0 h 26"/>
                <a:gd name="T40" fmla="*/ 8 w 26"/>
                <a:gd name="T41" fmla="*/ 0 h 26"/>
                <a:gd name="T42" fmla="*/ 6 w 26"/>
                <a:gd name="T43" fmla="*/ 2 h 26"/>
                <a:gd name="T44" fmla="*/ 4 w 26"/>
                <a:gd name="T45" fmla="*/ 2 h 26"/>
                <a:gd name="T46" fmla="*/ 4 w 26"/>
                <a:gd name="T47" fmla="*/ 4 h 26"/>
                <a:gd name="T48" fmla="*/ 2 w 26"/>
                <a:gd name="T49" fmla="*/ 6 h 26"/>
                <a:gd name="T50" fmla="*/ 0 w 26"/>
                <a:gd name="T51" fmla="*/ 6 h 26"/>
                <a:gd name="T52" fmla="*/ 0 w 26"/>
                <a:gd name="T53" fmla="*/ 8 h 26"/>
                <a:gd name="T54" fmla="*/ 0 w 26"/>
                <a:gd name="T55" fmla="*/ 11 h 26"/>
                <a:gd name="T56" fmla="*/ 0 w 26"/>
                <a:gd name="T57" fmla="*/ 13 h 26"/>
                <a:gd name="T58" fmla="*/ 0 w 26"/>
                <a:gd name="T59" fmla="*/ 15 h 26"/>
                <a:gd name="T60" fmla="*/ 0 w 26"/>
                <a:gd name="T61" fmla="*/ 17 h 26"/>
                <a:gd name="T62" fmla="*/ 0 w 26"/>
                <a:gd name="T63" fmla="*/ 19 h 26"/>
                <a:gd name="T64" fmla="*/ 2 w 26"/>
                <a:gd name="T65" fmla="*/ 22 h 26"/>
                <a:gd name="T66" fmla="*/ 4 w 26"/>
                <a:gd name="T67" fmla="*/ 24 h 26"/>
                <a:gd name="T68" fmla="*/ 6 w 26"/>
                <a:gd name="T69" fmla="*/ 26 h 26"/>
                <a:gd name="T70" fmla="*/ 8 w 26"/>
                <a:gd name="T71" fmla="*/ 26 h 26"/>
                <a:gd name="T72" fmla="*/ 11 w 26"/>
                <a:gd name="T73" fmla="*/ 26 h 26"/>
                <a:gd name="T74" fmla="*/ 13 w 26"/>
                <a:gd name="T75" fmla="*/ 26 h 26"/>
                <a:gd name="T76" fmla="*/ 11 w 26"/>
                <a:gd name="T77" fmla="*/ 26 h 2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6"/>
                <a:gd name="T118" fmla="*/ 0 h 26"/>
                <a:gd name="T119" fmla="*/ 26 w 26"/>
                <a:gd name="T120" fmla="*/ 26 h 2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6" h="26">
                  <a:moveTo>
                    <a:pt x="11" y="26"/>
                  </a:moveTo>
                  <a:lnTo>
                    <a:pt x="15" y="26"/>
                  </a:lnTo>
                  <a:lnTo>
                    <a:pt x="17" y="26"/>
                  </a:lnTo>
                  <a:lnTo>
                    <a:pt x="19" y="26"/>
                  </a:lnTo>
                  <a:lnTo>
                    <a:pt x="22" y="24"/>
                  </a:lnTo>
                  <a:lnTo>
                    <a:pt x="24" y="22"/>
                  </a:lnTo>
                  <a:lnTo>
                    <a:pt x="24" y="19"/>
                  </a:lnTo>
                  <a:lnTo>
                    <a:pt x="26" y="17"/>
                  </a:lnTo>
                  <a:lnTo>
                    <a:pt x="26" y="15"/>
                  </a:lnTo>
                  <a:lnTo>
                    <a:pt x="26" y="13"/>
                  </a:lnTo>
                  <a:lnTo>
                    <a:pt x="26" y="11"/>
                  </a:lnTo>
                  <a:lnTo>
                    <a:pt x="26" y="8"/>
                  </a:lnTo>
                  <a:lnTo>
                    <a:pt x="24" y="6"/>
                  </a:lnTo>
                  <a:lnTo>
                    <a:pt x="22" y="4"/>
                  </a:lnTo>
                  <a:lnTo>
                    <a:pt x="22" y="2"/>
                  </a:lnTo>
                  <a:lnTo>
                    <a:pt x="19" y="2"/>
                  </a:lnTo>
                  <a:lnTo>
                    <a:pt x="17" y="0"/>
                  </a:lnTo>
                  <a:lnTo>
                    <a:pt x="15" y="0"/>
                  </a:lnTo>
                  <a:lnTo>
                    <a:pt x="13" y="0"/>
                  </a:lnTo>
                  <a:lnTo>
                    <a:pt x="11" y="0"/>
                  </a:lnTo>
                  <a:lnTo>
                    <a:pt x="8" y="0"/>
                  </a:lnTo>
                  <a:lnTo>
                    <a:pt x="6" y="2"/>
                  </a:lnTo>
                  <a:lnTo>
                    <a:pt x="4" y="2"/>
                  </a:lnTo>
                  <a:lnTo>
                    <a:pt x="4" y="4"/>
                  </a:lnTo>
                  <a:lnTo>
                    <a:pt x="2" y="6"/>
                  </a:lnTo>
                  <a:lnTo>
                    <a:pt x="0" y="6"/>
                  </a:lnTo>
                  <a:lnTo>
                    <a:pt x="0" y="8"/>
                  </a:lnTo>
                  <a:lnTo>
                    <a:pt x="0" y="11"/>
                  </a:lnTo>
                  <a:lnTo>
                    <a:pt x="0" y="13"/>
                  </a:lnTo>
                  <a:lnTo>
                    <a:pt x="0" y="15"/>
                  </a:lnTo>
                  <a:lnTo>
                    <a:pt x="0" y="17"/>
                  </a:lnTo>
                  <a:lnTo>
                    <a:pt x="0" y="19"/>
                  </a:lnTo>
                  <a:lnTo>
                    <a:pt x="2" y="22"/>
                  </a:lnTo>
                  <a:lnTo>
                    <a:pt x="4" y="24"/>
                  </a:lnTo>
                  <a:lnTo>
                    <a:pt x="6" y="26"/>
                  </a:lnTo>
                  <a:lnTo>
                    <a:pt x="8" y="26"/>
                  </a:lnTo>
                  <a:lnTo>
                    <a:pt x="11" y="26"/>
                  </a:lnTo>
                  <a:lnTo>
                    <a:pt x="13" y="26"/>
                  </a:lnTo>
                  <a:lnTo>
                    <a:pt x="11"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4" name="Freeform 446"/>
            <p:cNvSpPr>
              <a:spLocks/>
            </p:cNvSpPr>
            <p:nvPr/>
          </p:nvSpPr>
          <p:spPr bwMode="auto">
            <a:xfrm>
              <a:off x="2153" y="883"/>
              <a:ext cx="107" cy="2077"/>
            </a:xfrm>
            <a:custGeom>
              <a:avLst/>
              <a:gdLst>
                <a:gd name="T0" fmla="*/ 107 w 107"/>
                <a:gd name="T1" fmla="*/ 2077 h 2077"/>
                <a:gd name="T2" fmla="*/ 107 w 107"/>
                <a:gd name="T3" fmla="*/ 0 h 2077"/>
                <a:gd name="T4" fmla="*/ 0 w 107"/>
                <a:gd name="T5" fmla="*/ 0 h 2077"/>
                <a:gd name="T6" fmla="*/ 0 w 107"/>
                <a:gd name="T7" fmla="*/ 2077 h 2077"/>
                <a:gd name="T8" fmla="*/ 107 w 107"/>
                <a:gd name="T9" fmla="*/ 2077 h 2077"/>
                <a:gd name="T10" fmla="*/ 0 60000 65536"/>
                <a:gd name="T11" fmla="*/ 0 60000 65536"/>
                <a:gd name="T12" fmla="*/ 0 60000 65536"/>
                <a:gd name="T13" fmla="*/ 0 60000 65536"/>
                <a:gd name="T14" fmla="*/ 0 60000 65536"/>
                <a:gd name="T15" fmla="*/ 0 w 107"/>
                <a:gd name="T16" fmla="*/ 0 h 2077"/>
                <a:gd name="T17" fmla="*/ 107 w 107"/>
                <a:gd name="T18" fmla="*/ 2077 h 2077"/>
              </a:gdLst>
              <a:ahLst/>
              <a:cxnLst>
                <a:cxn ang="T10">
                  <a:pos x="T0" y="T1"/>
                </a:cxn>
                <a:cxn ang="T11">
                  <a:pos x="T2" y="T3"/>
                </a:cxn>
                <a:cxn ang="T12">
                  <a:pos x="T4" y="T5"/>
                </a:cxn>
                <a:cxn ang="T13">
                  <a:pos x="T6" y="T7"/>
                </a:cxn>
                <a:cxn ang="T14">
                  <a:pos x="T8" y="T9"/>
                </a:cxn>
              </a:cxnLst>
              <a:rect l="T15" t="T16" r="T17" b="T18"/>
              <a:pathLst>
                <a:path w="107" h="2077">
                  <a:moveTo>
                    <a:pt x="107" y="2077"/>
                  </a:moveTo>
                  <a:lnTo>
                    <a:pt x="107" y="0"/>
                  </a:lnTo>
                  <a:lnTo>
                    <a:pt x="0" y="0"/>
                  </a:lnTo>
                  <a:lnTo>
                    <a:pt x="0" y="2077"/>
                  </a:lnTo>
                  <a:lnTo>
                    <a:pt x="107" y="20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5" name="Freeform 447"/>
            <p:cNvSpPr>
              <a:spLocks/>
            </p:cNvSpPr>
            <p:nvPr/>
          </p:nvSpPr>
          <p:spPr bwMode="auto">
            <a:xfrm>
              <a:off x="2153" y="883"/>
              <a:ext cx="107" cy="2077"/>
            </a:xfrm>
            <a:custGeom>
              <a:avLst/>
              <a:gdLst>
                <a:gd name="T0" fmla="*/ 107 w 107"/>
                <a:gd name="T1" fmla="*/ 2077 h 2077"/>
                <a:gd name="T2" fmla="*/ 107 w 107"/>
                <a:gd name="T3" fmla="*/ 0 h 2077"/>
                <a:gd name="T4" fmla="*/ 0 w 107"/>
                <a:gd name="T5" fmla="*/ 0 h 2077"/>
                <a:gd name="T6" fmla="*/ 0 w 107"/>
                <a:gd name="T7" fmla="*/ 2077 h 2077"/>
                <a:gd name="T8" fmla="*/ 107 w 107"/>
                <a:gd name="T9" fmla="*/ 2077 h 2077"/>
                <a:gd name="T10" fmla="*/ 0 60000 65536"/>
                <a:gd name="T11" fmla="*/ 0 60000 65536"/>
                <a:gd name="T12" fmla="*/ 0 60000 65536"/>
                <a:gd name="T13" fmla="*/ 0 60000 65536"/>
                <a:gd name="T14" fmla="*/ 0 60000 65536"/>
                <a:gd name="T15" fmla="*/ 0 w 107"/>
                <a:gd name="T16" fmla="*/ 0 h 2077"/>
                <a:gd name="T17" fmla="*/ 107 w 107"/>
                <a:gd name="T18" fmla="*/ 2077 h 2077"/>
              </a:gdLst>
              <a:ahLst/>
              <a:cxnLst>
                <a:cxn ang="T10">
                  <a:pos x="T0" y="T1"/>
                </a:cxn>
                <a:cxn ang="T11">
                  <a:pos x="T2" y="T3"/>
                </a:cxn>
                <a:cxn ang="T12">
                  <a:pos x="T4" y="T5"/>
                </a:cxn>
                <a:cxn ang="T13">
                  <a:pos x="T6" y="T7"/>
                </a:cxn>
                <a:cxn ang="T14">
                  <a:pos x="T8" y="T9"/>
                </a:cxn>
              </a:cxnLst>
              <a:rect l="T15" t="T16" r="T17" b="T18"/>
              <a:pathLst>
                <a:path w="107" h="2077">
                  <a:moveTo>
                    <a:pt x="107" y="2077"/>
                  </a:moveTo>
                  <a:lnTo>
                    <a:pt x="107" y="0"/>
                  </a:lnTo>
                  <a:lnTo>
                    <a:pt x="0" y="0"/>
                  </a:lnTo>
                  <a:lnTo>
                    <a:pt x="0" y="2077"/>
                  </a:lnTo>
                  <a:lnTo>
                    <a:pt x="107" y="2077"/>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6" name="Freeform 448"/>
            <p:cNvSpPr>
              <a:spLocks/>
            </p:cNvSpPr>
            <p:nvPr/>
          </p:nvSpPr>
          <p:spPr bwMode="auto">
            <a:xfrm>
              <a:off x="2369" y="2400"/>
              <a:ext cx="26" cy="28"/>
            </a:xfrm>
            <a:custGeom>
              <a:avLst/>
              <a:gdLst>
                <a:gd name="T0" fmla="*/ 11 w 26"/>
                <a:gd name="T1" fmla="*/ 26 h 28"/>
                <a:gd name="T2" fmla="*/ 15 w 26"/>
                <a:gd name="T3" fmla="*/ 28 h 28"/>
                <a:gd name="T4" fmla="*/ 17 w 26"/>
                <a:gd name="T5" fmla="*/ 26 h 28"/>
                <a:gd name="T6" fmla="*/ 19 w 26"/>
                <a:gd name="T7" fmla="*/ 26 h 28"/>
                <a:gd name="T8" fmla="*/ 19 w 26"/>
                <a:gd name="T9" fmla="*/ 24 h 28"/>
                <a:gd name="T10" fmla="*/ 22 w 26"/>
                <a:gd name="T11" fmla="*/ 24 h 28"/>
                <a:gd name="T12" fmla="*/ 24 w 26"/>
                <a:gd name="T13" fmla="*/ 21 h 28"/>
                <a:gd name="T14" fmla="*/ 24 w 26"/>
                <a:gd name="T15" fmla="*/ 19 h 28"/>
                <a:gd name="T16" fmla="*/ 26 w 26"/>
                <a:gd name="T17" fmla="*/ 17 h 28"/>
                <a:gd name="T18" fmla="*/ 26 w 26"/>
                <a:gd name="T19" fmla="*/ 15 h 28"/>
                <a:gd name="T20" fmla="*/ 26 w 26"/>
                <a:gd name="T21" fmla="*/ 13 h 28"/>
                <a:gd name="T22" fmla="*/ 26 w 26"/>
                <a:gd name="T23" fmla="*/ 10 h 28"/>
                <a:gd name="T24" fmla="*/ 24 w 26"/>
                <a:gd name="T25" fmla="*/ 8 h 28"/>
                <a:gd name="T26" fmla="*/ 24 w 26"/>
                <a:gd name="T27" fmla="*/ 6 h 28"/>
                <a:gd name="T28" fmla="*/ 22 w 26"/>
                <a:gd name="T29" fmla="*/ 4 h 28"/>
                <a:gd name="T30" fmla="*/ 19 w 26"/>
                <a:gd name="T31" fmla="*/ 2 h 28"/>
                <a:gd name="T32" fmla="*/ 17 w 26"/>
                <a:gd name="T33" fmla="*/ 2 h 28"/>
                <a:gd name="T34" fmla="*/ 15 w 26"/>
                <a:gd name="T35" fmla="*/ 0 h 28"/>
                <a:gd name="T36" fmla="*/ 13 w 26"/>
                <a:gd name="T37" fmla="*/ 0 h 28"/>
                <a:gd name="T38" fmla="*/ 11 w 26"/>
                <a:gd name="T39" fmla="*/ 0 h 28"/>
                <a:gd name="T40" fmla="*/ 8 w 26"/>
                <a:gd name="T41" fmla="*/ 2 h 28"/>
                <a:gd name="T42" fmla="*/ 6 w 26"/>
                <a:gd name="T43" fmla="*/ 2 h 28"/>
                <a:gd name="T44" fmla="*/ 4 w 26"/>
                <a:gd name="T45" fmla="*/ 2 h 28"/>
                <a:gd name="T46" fmla="*/ 2 w 26"/>
                <a:gd name="T47" fmla="*/ 4 h 28"/>
                <a:gd name="T48" fmla="*/ 2 w 26"/>
                <a:gd name="T49" fmla="*/ 6 h 28"/>
                <a:gd name="T50" fmla="*/ 0 w 26"/>
                <a:gd name="T51" fmla="*/ 8 h 28"/>
                <a:gd name="T52" fmla="*/ 0 w 26"/>
                <a:gd name="T53" fmla="*/ 10 h 28"/>
                <a:gd name="T54" fmla="*/ 0 w 26"/>
                <a:gd name="T55" fmla="*/ 13 h 28"/>
                <a:gd name="T56" fmla="*/ 0 w 26"/>
                <a:gd name="T57" fmla="*/ 15 h 28"/>
                <a:gd name="T58" fmla="*/ 0 w 26"/>
                <a:gd name="T59" fmla="*/ 17 h 28"/>
                <a:gd name="T60" fmla="*/ 0 w 26"/>
                <a:gd name="T61" fmla="*/ 19 h 28"/>
                <a:gd name="T62" fmla="*/ 2 w 26"/>
                <a:gd name="T63" fmla="*/ 21 h 28"/>
                <a:gd name="T64" fmla="*/ 2 w 26"/>
                <a:gd name="T65" fmla="*/ 24 h 28"/>
                <a:gd name="T66" fmla="*/ 4 w 26"/>
                <a:gd name="T67" fmla="*/ 24 h 28"/>
                <a:gd name="T68" fmla="*/ 6 w 26"/>
                <a:gd name="T69" fmla="*/ 26 h 28"/>
                <a:gd name="T70" fmla="*/ 8 w 26"/>
                <a:gd name="T71" fmla="*/ 26 h 28"/>
                <a:gd name="T72" fmla="*/ 11 w 26"/>
                <a:gd name="T73" fmla="*/ 28 h 28"/>
                <a:gd name="T74" fmla="*/ 13 w 26"/>
                <a:gd name="T75" fmla="*/ 28 h 28"/>
                <a:gd name="T76" fmla="*/ 11 w 26"/>
                <a:gd name="T77" fmla="*/ 26 h 2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6"/>
                <a:gd name="T118" fmla="*/ 0 h 28"/>
                <a:gd name="T119" fmla="*/ 26 w 26"/>
                <a:gd name="T120" fmla="*/ 28 h 2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6" h="28">
                  <a:moveTo>
                    <a:pt x="11" y="26"/>
                  </a:moveTo>
                  <a:lnTo>
                    <a:pt x="15" y="28"/>
                  </a:lnTo>
                  <a:lnTo>
                    <a:pt x="17" y="26"/>
                  </a:lnTo>
                  <a:lnTo>
                    <a:pt x="19" y="26"/>
                  </a:lnTo>
                  <a:lnTo>
                    <a:pt x="19" y="24"/>
                  </a:lnTo>
                  <a:lnTo>
                    <a:pt x="22" y="24"/>
                  </a:lnTo>
                  <a:lnTo>
                    <a:pt x="24" y="21"/>
                  </a:lnTo>
                  <a:lnTo>
                    <a:pt x="24" y="19"/>
                  </a:lnTo>
                  <a:lnTo>
                    <a:pt x="26" y="17"/>
                  </a:lnTo>
                  <a:lnTo>
                    <a:pt x="26" y="15"/>
                  </a:lnTo>
                  <a:lnTo>
                    <a:pt x="26" y="13"/>
                  </a:lnTo>
                  <a:lnTo>
                    <a:pt x="26" y="10"/>
                  </a:lnTo>
                  <a:lnTo>
                    <a:pt x="24" y="8"/>
                  </a:lnTo>
                  <a:lnTo>
                    <a:pt x="24" y="6"/>
                  </a:lnTo>
                  <a:lnTo>
                    <a:pt x="22" y="4"/>
                  </a:lnTo>
                  <a:lnTo>
                    <a:pt x="19" y="2"/>
                  </a:lnTo>
                  <a:lnTo>
                    <a:pt x="17" y="2"/>
                  </a:lnTo>
                  <a:lnTo>
                    <a:pt x="15" y="0"/>
                  </a:lnTo>
                  <a:lnTo>
                    <a:pt x="13" y="0"/>
                  </a:lnTo>
                  <a:lnTo>
                    <a:pt x="11" y="0"/>
                  </a:lnTo>
                  <a:lnTo>
                    <a:pt x="8" y="2"/>
                  </a:lnTo>
                  <a:lnTo>
                    <a:pt x="6" y="2"/>
                  </a:lnTo>
                  <a:lnTo>
                    <a:pt x="4" y="2"/>
                  </a:lnTo>
                  <a:lnTo>
                    <a:pt x="2" y="4"/>
                  </a:lnTo>
                  <a:lnTo>
                    <a:pt x="2" y="6"/>
                  </a:lnTo>
                  <a:lnTo>
                    <a:pt x="0" y="8"/>
                  </a:lnTo>
                  <a:lnTo>
                    <a:pt x="0" y="10"/>
                  </a:lnTo>
                  <a:lnTo>
                    <a:pt x="0" y="13"/>
                  </a:lnTo>
                  <a:lnTo>
                    <a:pt x="0" y="15"/>
                  </a:lnTo>
                  <a:lnTo>
                    <a:pt x="0" y="17"/>
                  </a:lnTo>
                  <a:lnTo>
                    <a:pt x="0" y="19"/>
                  </a:lnTo>
                  <a:lnTo>
                    <a:pt x="2" y="21"/>
                  </a:lnTo>
                  <a:lnTo>
                    <a:pt x="2" y="24"/>
                  </a:lnTo>
                  <a:lnTo>
                    <a:pt x="4" y="24"/>
                  </a:lnTo>
                  <a:lnTo>
                    <a:pt x="6" y="26"/>
                  </a:lnTo>
                  <a:lnTo>
                    <a:pt x="8" y="26"/>
                  </a:lnTo>
                  <a:lnTo>
                    <a:pt x="11" y="28"/>
                  </a:lnTo>
                  <a:lnTo>
                    <a:pt x="13" y="28"/>
                  </a:lnTo>
                  <a:lnTo>
                    <a:pt x="11"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7" name="Line 449"/>
            <p:cNvSpPr>
              <a:spLocks noChangeShapeType="1"/>
            </p:cNvSpPr>
            <p:nvPr/>
          </p:nvSpPr>
          <p:spPr bwMode="auto">
            <a:xfrm flipH="1" flipV="1">
              <a:off x="2456" y="2378"/>
              <a:ext cx="41" cy="7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Rectangle 450"/>
            <p:cNvSpPr>
              <a:spLocks noChangeArrowheads="1"/>
            </p:cNvSpPr>
            <p:nvPr/>
          </p:nvSpPr>
          <p:spPr bwMode="auto">
            <a:xfrm>
              <a:off x="2460" y="2308"/>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6</a:t>
              </a:r>
              <a:endParaRPr lang="en-US" altLang="zh-CN"/>
            </a:p>
          </p:txBody>
        </p:sp>
        <p:sp>
          <p:nvSpPr>
            <p:cNvPr id="49" name="Line 451"/>
            <p:cNvSpPr>
              <a:spLocks noChangeShapeType="1"/>
            </p:cNvSpPr>
            <p:nvPr/>
          </p:nvSpPr>
          <p:spPr bwMode="auto">
            <a:xfrm flipH="1">
              <a:off x="2260" y="2910"/>
              <a:ext cx="144"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452"/>
            <p:cNvSpPr>
              <a:spLocks noChangeShapeType="1"/>
            </p:cNvSpPr>
            <p:nvPr/>
          </p:nvSpPr>
          <p:spPr bwMode="auto">
            <a:xfrm flipH="1">
              <a:off x="2260" y="2668"/>
              <a:ext cx="144"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453"/>
            <p:cNvSpPr>
              <a:spLocks noChangeShapeType="1"/>
            </p:cNvSpPr>
            <p:nvPr/>
          </p:nvSpPr>
          <p:spPr bwMode="auto">
            <a:xfrm>
              <a:off x="1125" y="1782"/>
              <a:ext cx="123"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Freeform 454"/>
            <p:cNvSpPr>
              <a:spLocks/>
            </p:cNvSpPr>
            <p:nvPr/>
          </p:nvSpPr>
          <p:spPr bwMode="auto">
            <a:xfrm>
              <a:off x="988" y="1769"/>
              <a:ext cx="28" cy="29"/>
            </a:xfrm>
            <a:custGeom>
              <a:avLst/>
              <a:gdLst>
                <a:gd name="T0" fmla="*/ 0 w 28"/>
                <a:gd name="T1" fmla="*/ 0 h 29"/>
                <a:gd name="T2" fmla="*/ 2 w 28"/>
                <a:gd name="T3" fmla="*/ 29 h 29"/>
                <a:gd name="T4" fmla="*/ 28 w 28"/>
                <a:gd name="T5" fmla="*/ 15 h 29"/>
                <a:gd name="T6" fmla="*/ 2 w 28"/>
                <a:gd name="T7" fmla="*/ 2 h 29"/>
                <a:gd name="T8" fmla="*/ 0 w 28"/>
                <a:gd name="T9" fmla="*/ 0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0" y="0"/>
                  </a:moveTo>
                  <a:lnTo>
                    <a:pt x="2" y="29"/>
                  </a:lnTo>
                  <a:lnTo>
                    <a:pt x="28" y="15"/>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3" name="Line 455"/>
            <p:cNvSpPr>
              <a:spLocks noChangeShapeType="1"/>
            </p:cNvSpPr>
            <p:nvPr/>
          </p:nvSpPr>
          <p:spPr bwMode="auto">
            <a:xfrm>
              <a:off x="938" y="1782"/>
              <a:ext cx="59"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Freeform 456"/>
            <p:cNvSpPr>
              <a:spLocks/>
            </p:cNvSpPr>
            <p:nvPr/>
          </p:nvSpPr>
          <p:spPr bwMode="auto">
            <a:xfrm>
              <a:off x="2122" y="1608"/>
              <a:ext cx="26" cy="28"/>
            </a:xfrm>
            <a:custGeom>
              <a:avLst/>
              <a:gdLst>
                <a:gd name="T0" fmla="*/ 0 w 26"/>
                <a:gd name="T1" fmla="*/ 0 h 28"/>
                <a:gd name="T2" fmla="*/ 0 w 26"/>
                <a:gd name="T3" fmla="*/ 28 h 28"/>
                <a:gd name="T4" fmla="*/ 26 w 26"/>
                <a:gd name="T5" fmla="*/ 15 h 28"/>
                <a:gd name="T6" fmla="*/ 0 w 26"/>
                <a:gd name="T7" fmla="*/ 2 h 28"/>
                <a:gd name="T8" fmla="*/ 0 w 26"/>
                <a:gd name="T9" fmla="*/ 0 h 28"/>
                <a:gd name="T10" fmla="*/ 0 60000 65536"/>
                <a:gd name="T11" fmla="*/ 0 60000 65536"/>
                <a:gd name="T12" fmla="*/ 0 60000 65536"/>
                <a:gd name="T13" fmla="*/ 0 60000 65536"/>
                <a:gd name="T14" fmla="*/ 0 60000 65536"/>
                <a:gd name="T15" fmla="*/ 0 w 26"/>
                <a:gd name="T16" fmla="*/ 0 h 28"/>
                <a:gd name="T17" fmla="*/ 26 w 26"/>
                <a:gd name="T18" fmla="*/ 28 h 28"/>
              </a:gdLst>
              <a:ahLst/>
              <a:cxnLst>
                <a:cxn ang="T10">
                  <a:pos x="T0" y="T1"/>
                </a:cxn>
                <a:cxn ang="T11">
                  <a:pos x="T2" y="T3"/>
                </a:cxn>
                <a:cxn ang="T12">
                  <a:pos x="T4" y="T5"/>
                </a:cxn>
                <a:cxn ang="T13">
                  <a:pos x="T6" y="T7"/>
                </a:cxn>
                <a:cxn ang="T14">
                  <a:pos x="T8" y="T9"/>
                </a:cxn>
              </a:cxnLst>
              <a:rect l="T15" t="T16" r="T17" b="T18"/>
              <a:pathLst>
                <a:path w="26" h="28">
                  <a:moveTo>
                    <a:pt x="0" y="0"/>
                  </a:moveTo>
                  <a:lnTo>
                    <a:pt x="0" y="28"/>
                  </a:lnTo>
                  <a:lnTo>
                    <a:pt x="26" y="15"/>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5" name="Line 457"/>
            <p:cNvSpPr>
              <a:spLocks noChangeShapeType="1"/>
            </p:cNvSpPr>
            <p:nvPr/>
          </p:nvSpPr>
          <p:spPr bwMode="auto">
            <a:xfrm flipH="1">
              <a:off x="2260" y="1623"/>
              <a:ext cx="362"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458"/>
            <p:cNvSpPr>
              <a:spLocks noChangeShapeType="1"/>
            </p:cNvSpPr>
            <p:nvPr/>
          </p:nvSpPr>
          <p:spPr bwMode="auto">
            <a:xfrm flipH="1">
              <a:off x="2031" y="1623"/>
              <a:ext cx="96"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Freeform 459"/>
            <p:cNvSpPr>
              <a:spLocks/>
            </p:cNvSpPr>
            <p:nvPr/>
          </p:nvSpPr>
          <p:spPr bwMode="auto">
            <a:xfrm>
              <a:off x="2122" y="2400"/>
              <a:ext cx="26" cy="28"/>
            </a:xfrm>
            <a:custGeom>
              <a:avLst/>
              <a:gdLst>
                <a:gd name="T0" fmla="*/ 0 w 26"/>
                <a:gd name="T1" fmla="*/ 0 h 28"/>
                <a:gd name="T2" fmla="*/ 0 w 26"/>
                <a:gd name="T3" fmla="*/ 28 h 28"/>
                <a:gd name="T4" fmla="*/ 26 w 26"/>
                <a:gd name="T5" fmla="*/ 13 h 28"/>
                <a:gd name="T6" fmla="*/ 0 w 26"/>
                <a:gd name="T7" fmla="*/ 0 h 28"/>
                <a:gd name="T8" fmla="*/ 0 60000 65536"/>
                <a:gd name="T9" fmla="*/ 0 60000 65536"/>
                <a:gd name="T10" fmla="*/ 0 60000 65536"/>
                <a:gd name="T11" fmla="*/ 0 60000 65536"/>
                <a:gd name="T12" fmla="*/ 0 w 26"/>
                <a:gd name="T13" fmla="*/ 0 h 28"/>
                <a:gd name="T14" fmla="*/ 26 w 26"/>
                <a:gd name="T15" fmla="*/ 28 h 28"/>
              </a:gdLst>
              <a:ahLst/>
              <a:cxnLst>
                <a:cxn ang="T8">
                  <a:pos x="T0" y="T1"/>
                </a:cxn>
                <a:cxn ang="T9">
                  <a:pos x="T2" y="T3"/>
                </a:cxn>
                <a:cxn ang="T10">
                  <a:pos x="T4" y="T5"/>
                </a:cxn>
                <a:cxn ang="T11">
                  <a:pos x="T6" y="T7"/>
                </a:cxn>
              </a:cxnLst>
              <a:rect l="T12" t="T13" r="T14" b="T15"/>
              <a:pathLst>
                <a:path w="26" h="28">
                  <a:moveTo>
                    <a:pt x="0" y="0"/>
                  </a:moveTo>
                  <a:lnTo>
                    <a:pt x="0" y="28"/>
                  </a:lnTo>
                  <a:lnTo>
                    <a:pt x="26"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8" name="Freeform 460"/>
            <p:cNvSpPr>
              <a:spLocks/>
            </p:cNvSpPr>
            <p:nvPr/>
          </p:nvSpPr>
          <p:spPr bwMode="auto">
            <a:xfrm>
              <a:off x="2122" y="2655"/>
              <a:ext cx="26" cy="26"/>
            </a:xfrm>
            <a:custGeom>
              <a:avLst/>
              <a:gdLst>
                <a:gd name="T0" fmla="*/ 0 w 26"/>
                <a:gd name="T1" fmla="*/ 0 h 26"/>
                <a:gd name="T2" fmla="*/ 0 w 26"/>
                <a:gd name="T3" fmla="*/ 26 h 26"/>
                <a:gd name="T4" fmla="*/ 26 w 26"/>
                <a:gd name="T5" fmla="*/ 13 h 26"/>
                <a:gd name="T6" fmla="*/ 0 w 26"/>
                <a:gd name="T7" fmla="*/ 0 h 26"/>
                <a:gd name="T8" fmla="*/ 0 60000 65536"/>
                <a:gd name="T9" fmla="*/ 0 60000 65536"/>
                <a:gd name="T10" fmla="*/ 0 60000 65536"/>
                <a:gd name="T11" fmla="*/ 0 60000 65536"/>
                <a:gd name="T12" fmla="*/ 0 w 26"/>
                <a:gd name="T13" fmla="*/ 0 h 26"/>
                <a:gd name="T14" fmla="*/ 26 w 26"/>
                <a:gd name="T15" fmla="*/ 26 h 26"/>
              </a:gdLst>
              <a:ahLst/>
              <a:cxnLst>
                <a:cxn ang="T8">
                  <a:pos x="T0" y="T1"/>
                </a:cxn>
                <a:cxn ang="T9">
                  <a:pos x="T2" y="T3"/>
                </a:cxn>
                <a:cxn ang="T10">
                  <a:pos x="T4" y="T5"/>
                </a:cxn>
                <a:cxn ang="T11">
                  <a:pos x="T6" y="T7"/>
                </a:cxn>
              </a:cxnLst>
              <a:rect l="T12" t="T13" r="T14" b="T15"/>
              <a:pathLst>
                <a:path w="26" h="26">
                  <a:moveTo>
                    <a:pt x="0" y="0"/>
                  </a:moveTo>
                  <a:lnTo>
                    <a:pt x="0" y="26"/>
                  </a:lnTo>
                  <a:lnTo>
                    <a:pt x="26"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59" name="Line 461"/>
            <p:cNvSpPr>
              <a:spLocks noChangeShapeType="1"/>
            </p:cNvSpPr>
            <p:nvPr/>
          </p:nvSpPr>
          <p:spPr bwMode="auto">
            <a:xfrm>
              <a:off x="1248" y="2668"/>
              <a:ext cx="883"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Freeform 462"/>
            <p:cNvSpPr>
              <a:spLocks/>
            </p:cNvSpPr>
            <p:nvPr/>
          </p:nvSpPr>
          <p:spPr bwMode="auto">
            <a:xfrm>
              <a:off x="2122" y="2897"/>
              <a:ext cx="26" cy="26"/>
            </a:xfrm>
            <a:custGeom>
              <a:avLst/>
              <a:gdLst>
                <a:gd name="T0" fmla="*/ 0 w 26"/>
                <a:gd name="T1" fmla="*/ 0 h 26"/>
                <a:gd name="T2" fmla="*/ 0 w 26"/>
                <a:gd name="T3" fmla="*/ 26 h 26"/>
                <a:gd name="T4" fmla="*/ 26 w 26"/>
                <a:gd name="T5" fmla="*/ 13 h 26"/>
                <a:gd name="T6" fmla="*/ 0 w 26"/>
                <a:gd name="T7" fmla="*/ 0 h 26"/>
                <a:gd name="T8" fmla="*/ 0 60000 65536"/>
                <a:gd name="T9" fmla="*/ 0 60000 65536"/>
                <a:gd name="T10" fmla="*/ 0 60000 65536"/>
                <a:gd name="T11" fmla="*/ 0 60000 65536"/>
                <a:gd name="T12" fmla="*/ 0 w 26"/>
                <a:gd name="T13" fmla="*/ 0 h 26"/>
                <a:gd name="T14" fmla="*/ 26 w 26"/>
                <a:gd name="T15" fmla="*/ 26 h 26"/>
              </a:gdLst>
              <a:ahLst/>
              <a:cxnLst>
                <a:cxn ang="T8">
                  <a:pos x="T0" y="T1"/>
                </a:cxn>
                <a:cxn ang="T9">
                  <a:pos x="T2" y="T3"/>
                </a:cxn>
                <a:cxn ang="T10">
                  <a:pos x="T4" y="T5"/>
                </a:cxn>
                <a:cxn ang="T11">
                  <a:pos x="T6" y="T7"/>
                </a:cxn>
              </a:cxnLst>
              <a:rect l="T12" t="T13" r="T14" b="T15"/>
              <a:pathLst>
                <a:path w="26" h="26">
                  <a:moveTo>
                    <a:pt x="0" y="0"/>
                  </a:moveTo>
                  <a:lnTo>
                    <a:pt x="0" y="26"/>
                  </a:lnTo>
                  <a:lnTo>
                    <a:pt x="26"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1" name="Freeform 463"/>
            <p:cNvSpPr>
              <a:spLocks/>
            </p:cNvSpPr>
            <p:nvPr/>
          </p:nvSpPr>
          <p:spPr bwMode="auto">
            <a:xfrm>
              <a:off x="1248" y="611"/>
              <a:ext cx="881" cy="2299"/>
            </a:xfrm>
            <a:custGeom>
              <a:avLst/>
              <a:gdLst>
                <a:gd name="T0" fmla="*/ 881 w 881"/>
                <a:gd name="T1" fmla="*/ 2299 h 2299"/>
                <a:gd name="T2" fmla="*/ 2 w 881"/>
                <a:gd name="T3" fmla="*/ 2299 h 2299"/>
                <a:gd name="T4" fmla="*/ 0 w 881"/>
                <a:gd name="T5" fmla="*/ 0 h 2299"/>
                <a:gd name="T6" fmla="*/ 530 w 881"/>
                <a:gd name="T7" fmla="*/ 0 h 2299"/>
                <a:gd name="T8" fmla="*/ 0 60000 65536"/>
                <a:gd name="T9" fmla="*/ 0 60000 65536"/>
                <a:gd name="T10" fmla="*/ 0 60000 65536"/>
                <a:gd name="T11" fmla="*/ 0 60000 65536"/>
                <a:gd name="T12" fmla="*/ 0 w 881"/>
                <a:gd name="T13" fmla="*/ 0 h 2299"/>
                <a:gd name="T14" fmla="*/ 881 w 881"/>
                <a:gd name="T15" fmla="*/ 2299 h 2299"/>
              </a:gdLst>
              <a:ahLst/>
              <a:cxnLst>
                <a:cxn ang="T8">
                  <a:pos x="T0" y="T1"/>
                </a:cxn>
                <a:cxn ang="T9">
                  <a:pos x="T2" y="T3"/>
                </a:cxn>
                <a:cxn ang="T10">
                  <a:pos x="T4" y="T5"/>
                </a:cxn>
                <a:cxn ang="T11">
                  <a:pos x="T6" y="T7"/>
                </a:cxn>
              </a:cxnLst>
              <a:rect l="T12" t="T13" r="T14" b="T15"/>
              <a:pathLst>
                <a:path w="881" h="2299">
                  <a:moveTo>
                    <a:pt x="881" y="2299"/>
                  </a:moveTo>
                  <a:lnTo>
                    <a:pt x="2" y="2299"/>
                  </a:lnTo>
                  <a:lnTo>
                    <a:pt x="0" y="0"/>
                  </a:lnTo>
                  <a:lnTo>
                    <a:pt x="53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2" name="Rectangle 464"/>
            <p:cNvSpPr>
              <a:spLocks noChangeArrowheads="1"/>
            </p:cNvSpPr>
            <p:nvPr/>
          </p:nvSpPr>
          <p:spPr bwMode="auto">
            <a:xfrm>
              <a:off x="2177" y="759"/>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63" name="Rectangle 465"/>
            <p:cNvSpPr>
              <a:spLocks noChangeArrowheads="1"/>
            </p:cNvSpPr>
            <p:nvPr/>
          </p:nvSpPr>
          <p:spPr bwMode="auto">
            <a:xfrm>
              <a:off x="2212" y="759"/>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X</a:t>
              </a:r>
              <a:endParaRPr lang="en-US" altLang="zh-CN"/>
            </a:p>
          </p:txBody>
        </p:sp>
        <p:sp>
          <p:nvSpPr>
            <p:cNvPr id="64" name="Freeform 466"/>
            <p:cNvSpPr>
              <a:spLocks/>
            </p:cNvSpPr>
            <p:nvPr/>
          </p:nvSpPr>
          <p:spPr bwMode="auto">
            <a:xfrm>
              <a:off x="2153" y="519"/>
              <a:ext cx="107" cy="181"/>
            </a:xfrm>
            <a:custGeom>
              <a:avLst/>
              <a:gdLst>
                <a:gd name="T0" fmla="*/ 107 w 107"/>
                <a:gd name="T1" fmla="*/ 181 h 181"/>
                <a:gd name="T2" fmla="*/ 107 w 107"/>
                <a:gd name="T3" fmla="*/ 0 h 181"/>
                <a:gd name="T4" fmla="*/ 0 w 107"/>
                <a:gd name="T5" fmla="*/ 0 h 181"/>
                <a:gd name="T6" fmla="*/ 0 w 107"/>
                <a:gd name="T7" fmla="*/ 181 h 181"/>
                <a:gd name="T8" fmla="*/ 107 w 107"/>
                <a:gd name="T9" fmla="*/ 181 h 181"/>
                <a:gd name="T10" fmla="*/ 0 60000 65536"/>
                <a:gd name="T11" fmla="*/ 0 60000 65536"/>
                <a:gd name="T12" fmla="*/ 0 60000 65536"/>
                <a:gd name="T13" fmla="*/ 0 60000 65536"/>
                <a:gd name="T14" fmla="*/ 0 60000 65536"/>
                <a:gd name="T15" fmla="*/ 0 w 107"/>
                <a:gd name="T16" fmla="*/ 0 h 181"/>
                <a:gd name="T17" fmla="*/ 107 w 107"/>
                <a:gd name="T18" fmla="*/ 181 h 181"/>
              </a:gdLst>
              <a:ahLst/>
              <a:cxnLst>
                <a:cxn ang="T10">
                  <a:pos x="T0" y="T1"/>
                </a:cxn>
                <a:cxn ang="T11">
                  <a:pos x="T2" y="T3"/>
                </a:cxn>
                <a:cxn ang="T12">
                  <a:pos x="T4" y="T5"/>
                </a:cxn>
                <a:cxn ang="T13">
                  <a:pos x="T6" y="T7"/>
                </a:cxn>
                <a:cxn ang="T14">
                  <a:pos x="T8" y="T9"/>
                </a:cxn>
              </a:cxnLst>
              <a:rect l="T15" t="T16" r="T17" b="T18"/>
              <a:pathLst>
                <a:path w="107" h="181">
                  <a:moveTo>
                    <a:pt x="107" y="181"/>
                  </a:moveTo>
                  <a:lnTo>
                    <a:pt x="107" y="0"/>
                  </a:lnTo>
                  <a:lnTo>
                    <a:pt x="0" y="0"/>
                  </a:lnTo>
                  <a:lnTo>
                    <a:pt x="0" y="181"/>
                  </a:lnTo>
                  <a:lnTo>
                    <a:pt x="107"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5" name="Freeform 467"/>
            <p:cNvSpPr>
              <a:spLocks/>
            </p:cNvSpPr>
            <p:nvPr/>
          </p:nvSpPr>
          <p:spPr bwMode="auto">
            <a:xfrm>
              <a:off x="2153" y="519"/>
              <a:ext cx="107" cy="181"/>
            </a:xfrm>
            <a:custGeom>
              <a:avLst/>
              <a:gdLst>
                <a:gd name="T0" fmla="*/ 107 w 107"/>
                <a:gd name="T1" fmla="*/ 181 h 181"/>
                <a:gd name="T2" fmla="*/ 107 w 107"/>
                <a:gd name="T3" fmla="*/ 0 h 181"/>
                <a:gd name="T4" fmla="*/ 0 w 107"/>
                <a:gd name="T5" fmla="*/ 0 h 181"/>
                <a:gd name="T6" fmla="*/ 0 w 107"/>
                <a:gd name="T7" fmla="*/ 181 h 181"/>
                <a:gd name="T8" fmla="*/ 107 w 107"/>
                <a:gd name="T9" fmla="*/ 181 h 181"/>
                <a:gd name="T10" fmla="*/ 0 60000 65536"/>
                <a:gd name="T11" fmla="*/ 0 60000 65536"/>
                <a:gd name="T12" fmla="*/ 0 60000 65536"/>
                <a:gd name="T13" fmla="*/ 0 60000 65536"/>
                <a:gd name="T14" fmla="*/ 0 60000 65536"/>
                <a:gd name="T15" fmla="*/ 0 w 107"/>
                <a:gd name="T16" fmla="*/ 0 h 181"/>
                <a:gd name="T17" fmla="*/ 107 w 107"/>
                <a:gd name="T18" fmla="*/ 181 h 181"/>
              </a:gdLst>
              <a:ahLst/>
              <a:cxnLst>
                <a:cxn ang="T10">
                  <a:pos x="T0" y="T1"/>
                </a:cxn>
                <a:cxn ang="T11">
                  <a:pos x="T2" y="T3"/>
                </a:cxn>
                <a:cxn ang="T12">
                  <a:pos x="T4" y="T5"/>
                </a:cxn>
                <a:cxn ang="T13">
                  <a:pos x="T6" y="T7"/>
                </a:cxn>
                <a:cxn ang="T14">
                  <a:pos x="T8" y="T9"/>
                </a:cxn>
              </a:cxnLst>
              <a:rect l="T15" t="T16" r="T17" b="T18"/>
              <a:pathLst>
                <a:path w="107" h="181">
                  <a:moveTo>
                    <a:pt x="107" y="181"/>
                  </a:moveTo>
                  <a:lnTo>
                    <a:pt x="107" y="0"/>
                  </a:lnTo>
                  <a:lnTo>
                    <a:pt x="0" y="0"/>
                  </a:lnTo>
                  <a:lnTo>
                    <a:pt x="0" y="181"/>
                  </a:lnTo>
                  <a:lnTo>
                    <a:pt x="107" y="181"/>
                  </a:lnTo>
                </a:path>
              </a:pathLst>
            </a:custGeom>
            <a:noFill/>
            <a:ln w="1111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6" name="Rectangle 468"/>
            <p:cNvSpPr>
              <a:spLocks noChangeArrowheads="1"/>
            </p:cNvSpPr>
            <p:nvPr/>
          </p:nvSpPr>
          <p:spPr bwMode="auto">
            <a:xfrm>
              <a:off x="2183" y="578"/>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M</a:t>
              </a:r>
              <a:endParaRPr lang="en-US" altLang="zh-CN"/>
            </a:p>
          </p:txBody>
        </p:sp>
        <p:sp>
          <p:nvSpPr>
            <p:cNvPr id="67" name="Freeform 469"/>
            <p:cNvSpPr>
              <a:spLocks/>
            </p:cNvSpPr>
            <p:nvPr/>
          </p:nvSpPr>
          <p:spPr bwMode="auto">
            <a:xfrm>
              <a:off x="2153" y="338"/>
              <a:ext cx="107" cy="181"/>
            </a:xfrm>
            <a:custGeom>
              <a:avLst/>
              <a:gdLst>
                <a:gd name="T0" fmla="*/ 107 w 107"/>
                <a:gd name="T1" fmla="*/ 181 h 181"/>
                <a:gd name="T2" fmla="*/ 107 w 107"/>
                <a:gd name="T3" fmla="*/ 0 h 181"/>
                <a:gd name="T4" fmla="*/ 0 w 107"/>
                <a:gd name="T5" fmla="*/ 0 h 181"/>
                <a:gd name="T6" fmla="*/ 0 w 107"/>
                <a:gd name="T7" fmla="*/ 181 h 181"/>
                <a:gd name="T8" fmla="*/ 107 w 107"/>
                <a:gd name="T9" fmla="*/ 181 h 181"/>
                <a:gd name="T10" fmla="*/ 0 60000 65536"/>
                <a:gd name="T11" fmla="*/ 0 60000 65536"/>
                <a:gd name="T12" fmla="*/ 0 60000 65536"/>
                <a:gd name="T13" fmla="*/ 0 60000 65536"/>
                <a:gd name="T14" fmla="*/ 0 60000 65536"/>
                <a:gd name="T15" fmla="*/ 0 w 107"/>
                <a:gd name="T16" fmla="*/ 0 h 181"/>
                <a:gd name="T17" fmla="*/ 107 w 107"/>
                <a:gd name="T18" fmla="*/ 181 h 181"/>
              </a:gdLst>
              <a:ahLst/>
              <a:cxnLst>
                <a:cxn ang="T10">
                  <a:pos x="T0" y="T1"/>
                </a:cxn>
                <a:cxn ang="T11">
                  <a:pos x="T2" y="T3"/>
                </a:cxn>
                <a:cxn ang="T12">
                  <a:pos x="T4" y="T5"/>
                </a:cxn>
                <a:cxn ang="T13">
                  <a:pos x="T6" y="T7"/>
                </a:cxn>
                <a:cxn ang="T14">
                  <a:pos x="T8" y="T9"/>
                </a:cxn>
              </a:cxnLst>
              <a:rect l="T15" t="T16" r="T17" b="T18"/>
              <a:pathLst>
                <a:path w="107" h="181">
                  <a:moveTo>
                    <a:pt x="107" y="181"/>
                  </a:moveTo>
                  <a:lnTo>
                    <a:pt x="107" y="0"/>
                  </a:lnTo>
                  <a:lnTo>
                    <a:pt x="0" y="0"/>
                  </a:lnTo>
                  <a:lnTo>
                    <a:pt x="0" y="181"/>
                  </a:lnTo>
                  <a:lnTo>
                    <a:pt x="107"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8" name="Freeform 470"/>
            <p:cNvSpPr>
              <a:spLocks/>
            </p:cNvSpPr>
            <p:nvPr/>
          </p:nvSpPr>
          <p:spPr bwMode="auto">
            <a:xfrm>
              <a:off x="2153" y="338"/>
              <a:ext cx="107" cy="181"/>
            </a:xfrm>
            <a:custGeom>
              <a:avLst/>
              <a:gdLst>
                <a:gd name="T0" fmla="*/ 107 w 107"/>
                <a:gd name="T1" fmla="*/ 181 h 181"/>
                <a:gd name="T2" fmla="*/ 107 w 107"/>
                <a:gd name="T3" fmla="*/ 0 h 181"/>
                <a:gd name="T4" fmla="*/ 0 w 107"/>
                <a:gd name="T5" fmla="*/ 0 h 181"/>
                <a:gd name="T6" fmla="*/ 0 w 107"/>
                <a:gd name="T7" fmla="*/ 181 h 181"/>
                <a:gd name="T8" fmla="*/ 107 w 107"/>
                <a:gd name="T9" fmla="*/ 181 h 181"/>
                <a:gd name="T10" fmla="*/ 0 60000 65536"/>
                <a:gd name="T11" fmla="*/ 0 60000 65536"/>
                <a:gd name="T12" fmla="*/ 0 60000 65536"/>
                <a:gd name="T13" fmla="*/ 0 60000 65536"/>
                <a:gd name="T14" fmla="*/ 0 60000 65536"/>
                <a:gd name="T15" fmla="*/ 0 w 107"/>
                <a:gd name="T16" fmla="*/ 0 h 181"/>
                <a:gd name="T17" fmla="*/ 107 w 107"/>
                <a:gd name="T18" fmla="*/ 181 h 181"/>
              </a:gdLst>
              <a:ahLst/>
              <a:cxnLst>
                <a:cxn ang="T10">
                  <a:pos x="T0" y="T1"/>
                </a:cxn>
                <a:cxn ang="T11">
                  <a:pos x="T2" y="T3"/>
                </a:cxn>
                <a:cxn ang="T12">
                  <a:pos x="T4" y="T5"/>
                </a:cxn>
                <a:cxn ang="T13">
                  <a:pos x="T6" y="T7"/>
                </a:cxn>
                <a:cxn ang="T14">
                  <a:pos x="T8" y="T9"/>
                </a:cxn>
              </a:cxnLst>
              <a:rect l="T15" t="T16" r="T17" b="T18"/>
              <a:pathLst>
                <a:path w="107" h="181">
                  <a:moveTo>
                    <a:pt x="107" y="181"/>
                  </a:moveTo>
                  <a:lnTo>
                    <a:pt x="107" y="0"/>
                  </a:lnTo>
                  <a:lnTo>
                    <a:pt x="0" y="0"/>
                  </a:lnTo>
                  <a:lnTo>
                    <a:pt x="0" y="181"/>
                  </a:lnTo>
                  <a:lnTo>
                    <a:pt x="107" y="181"/>
                  </a:lnTo>
                </a:path>
              </a:pathLst>
            </a:custGeom>
            <a:noFill/>
            <a:ln w="1111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9" name="Rectangle 471"/>
            <p:cNvSpPr>
              <a:spLocks noChangeArrowheads="1"/>
            </p:cNvSpPr>
            <p:nvPr/>
          </p:nvSpPr>
          <p:spPr bwMode="auto">
            <a:xfrm>
              <a:off x="2166" y="397"/>
              <a:ext cx="8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W</a:t>
              </a:r>
              <a:endParaRPr lang="en-US" altLang="zh-CN"/>
            </a:p>
          </p:txBody>
        </p:sp>
        <p:sp>
          <p:nvSpPr>
            <p:cNvPr id="70" name="Rectangle 472"/>
            <p:cNvSpPr>
              <a:spLocks noChangeArrowheads="1"/>
            </p:cNvSpPr>
            <p:nvPr/>
          </p:nvSpPr>
          <p:spPr bwMode="auto">
            <a:xfrm>
              <a:off x="2218" y="397"/>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B</a:t>
              </a:r>
              <a:endParaRPr lang="en-US" altLang="zh-CN"/>
            </a:p>
          </p:txBody>
        </p:sp>
        <p:sp>
          <p:nvSpPr>
            <p:cNvPr id="71" name="Freeform 473"/>
            <p:cNvSpPr>
              <a:spLocks/>
            </p:cNvSpPr>
            <p:nvPr/>
          </p:nvSpPr>
          <p:spPr bwMode="auto">
            <a:xfrm>
              <a:off x="2122" y="777"/>
              <a:ext cx="26" cy="28"/>
            </a:xfrm>
            <a:custGeom>
              <a:avLst/>
              <a:gdLst>
                <a:gd name="T0" fmla="*/ 0 w 26"/>
                <a:gd name="T1" fmla="*/ 0 h 28"/>
                <a:gd name="T2" fmla="*/ 0 w 26"/>
                <a:gd name="T3" fmla="*/ 28 h 28"/>
                <a:gd name="T4" fmla="*/ 26 w 26"/>
                <a:gd name="T5" fmla="*/ 15 h 28"/>
                <a:gd name="T6" fmla="*/ 0 w 26"/>
                <a:gd name="T7" fmla="*/ 2 h 28"/>
                <a:gd name="T8" fmla="*/ 0 w 26"/>
                <a:gd name="T9" fmla="*/ 0 h 28"/>
                <a:gd name="T10" fmla="*/ 0 60000 65536"/>
                <a:gd name="T11" fmla="*/ 0 60000 65536"/>
                <a:gd name="T12" fmla="*/ 0 60000 65536"/>
                <a:gd name="T13" fmla="*/ 0 60000 65536"/>
                <a:gd name="T14" fmla="*/ 0 60000 65536"/>
                <a:gd name="T15" fmla="*/ 0 w 26"/>
                <a:gd name="T16" fmla="*/ 0 h 28"/>
                <a:gd name="T17" fmla="*/ 26 w 26"/>
                <a:gd name="T18" fmla="*/ 28 h 28"/>
              </a:gdLst>
              <a:ahLst/>
              <a:cxnLst>
                <a:cxn ang="T10">
                  <a:pos x="T0" y="T1"/>
                </a:cxn>
                <a:cxn ang="T11">
                  <a:pos x="T2" y="T3"/>
                </a:cxn>
                <a:cxn ang="T12">
                  <a:pos x="T4" y="T5"/>
                </a:cxn>
                <a:cxn ang="T13">
                  <a:pos x="T6" y="T7"/>
                </a:cxn>
                <a:cxn ang="T14">
                  <a:pos x="T8" y="T9"/>
                </a:cxn>
              </a:cxnLst>
              <a:rect l="T15" t="T16" r="T17" b="T18"/>
              <a:pathLst>
                <a:path w="26" h="28">
                  <a:moveTo>
                    <a:pt x="0" y="0"/>
                  </a:moveTo>
                  <a:lnTo>
                    <a:pt x="0" y="28"/>
                  </a:lnTo>
                  <a:lnTo>
                    <a:pt x="26" y="15"/>
                  </a:lnTo>
                  <a:lnTo>
                    <a:pt x="0" y="2"/>
                  </a:lnTo>
                  <a:lnTo>
                    <a:pt x="0" y="0"/>
                  </a:lnTo>
                  <a:close/>
                </a:path>
              </a:pathLst>
            </a:custGeom>
            <a:solidFill>
              <a:srgbClr val="EB75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2" name="Line 474"/>
            <p:cNvSpPr>
              <a:spLocks noChangeShapeType="1"/>
            </p:cNvSpPr>
            <p:nvPr/>
          </p:nvSpPr>
          <p:spPr bwMode="auto">
            <a:xfrm>
              <a:off x="1985" y="792"/>
              <a:ext cx="144" cy="1"/>
            </a:xfrm>
            <a:prstGeom prst="line">
              <a:avLst/>
            </a:prstGeom>
            <a:noFill/>
            <a:ln w="17463">
              <a:solidFill>
                <a:srgbClr val="EB75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Freeform 475"/>
            <p:cNvSpPr>
              <a:spLocks/>
            </p:cNvSpPr>
            <p:nvPr/>
          </p:nvSpPr>
          <p:spPr bwMode="auto">
            <a:xfrm>
              <a:off x="2122" y="596"/>
              <a:ext cx="26" cy="28"/>
            </a:xfrm>
            <a:custGeom>
              <a:avLst/>
              <a:gdLst>
                <a:gd name="T0" fmla="*/ 0 w 26"/>
                <a:gd name="T1" fmla="*/ 0 h 28"/>
                <a:gd name="T2" fmla="*/ 0 w 26"/>
                <a:gd name="T3" fmla="*/ 28 h 28"/>
                <a:gd name="T4" fmla="*/ 26 w 26"/>
                <a:gd name="T5" fmla="*/ 15 h 28"/>
                <a:gd name="T6" fmla="*/ 0 w 26"/>
                <a:gd name="T7" fmla="*/ 2 h 28"/>
                <a:gd name="T8" fmla="*/ 0 w 26"/>
                <a:gd name="T9" fmla="*/ 0 h 28"/>
                <a:gd name="T10" fmla="*/ 0 60000 65536"/>
                <a:gd name="T11" fmla="*/ 0 60000 65536"/>
                <a:gd name="T12" fmla="*/ 0 60000 65536"/>
                <a:gd name="T13" fmla="*/ 0 60000 65536"/>
                <a:gd name="T14" fmla="*/ 0 60000 65536"/>
                <a:gd name="T15" fmla="*/ 0 w 26"/>
                <a:gd name="T16" fmla="*/ 0 h 28"/>
                <a:gd name="T17" fmla="*/ 26 w 26"/>
                <a:gd name="T18" fmla="*/ 28 h 28"/>
              </a:gdLst>
              <a:ahLst/>
              <a:cxnLst>
                <a:cxn ang="T10">
                  <a:pos x="T0" y="T1"/>
                </a:cxn>
                <a:cxn ang="T11">
                  <a:pos x="T2" y="T3"/>
                </a:cxn>
                <a:cxn ang="T12">
                  <a:pos x="T4" y="T5"/>
                </a:cxn>
                <a:cxn ang="T13">
                  <a:pos x="T6" y="T7"/>
                </a:cxn>
                <a:cxn ang="T14">
                  <a:pos x="T8" y="T9"/>
                </a:cxn>
              </a:cxnLst>
              <a:rect l="T15" t="T16" r="T17" b="T18"/>
              <a:pathLst>
                <a:path w="26" h="28">
                  <a:moveTo>
                    <a:pt x="0" y="0"/>
                  </a:moveTo>
                  <a:lnTo>
                    <a:pt x="0" y="28"/>
                  </a:lnTo>
                  <a:lnTo>
                    <a:pt x="26" y="15"/>
                  </a:lnTo>
                  <a:lnTo>
                    <a:pt x="0" y="2"/>
                  </a:lnTo>
                  <a:lnTo>
                    <a:pt x="0" y="0"/>
                  </a:lnTo>
                  <a:close/>
                </a:path>
              </a:pathLst>
            </a:custGeom>
            <a:solidFill>
              <a:srgbClr val="EB75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4" name="Line 476"/>
            <p:cNvSpPr>
              <a:spLocks noChangeShapeType="1"/>
            </p:cNvSpPr>
            <p:nvPr/>
          </p:nvSpPr>
          <p:spPr bwMode="auto">
            <a:xfrm>
              <a:off x="2026" y="609"/>
              <a:ext cx="103" cy="2"/>
            </a:xfrm>
            <a:prstGeom prst="line">
              <a:avLst/>
            </a:prstGeom>
            <a:noFill/>
            <a:ln w="17463">
              <a:solidFill>
                <a:srgbClr val="EB75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Freeform 477"/>
            <p:cNvSpPr>
              <a:spLocks/>
            </p:cNvSpPr>
            <p:nvPr/>
          </p:nvSpPr>
          <p:spPr bwMode="auto">
            <a:xfrm>
              <a:off x="2122" y="414"/>
              <a:ext cx="26" cy="29"/>
            </a:xfrm>
            <a:custGeom>
              <a:avLst/>
              <a:gdLst>
                <a:gd name="T0" fmla="*/ 0 w 26"/>
                <a:gd name="T1" fmla="*/ 0 h 29"/>
                <a:gd name="T2" fmla="*/ 0 w 26"/>
                <a:gd name="T3" fmla="*/ 29 h 29"/>
                <a:gd name="T4" fmla="*/ 26 w 26"/>
                <a:gd name="T5" fmla="*/ 16 h 29"/>
                <a:gd name="T6" fmla="*/ 0 w 26"/>
                <a:gd name="T7" fmla="*/ 0 h 29"/>
                <a:gd name="T8" fmla="*/ 0 60000 65536"/>
                <a:gd name="T9" fmla="*/ 0 60000 65536"/>
                <a:gd name="T10" fmla="*/ 0 60000 65536"/>
                <a:gd name="T11" fmla="*/ 0 60000 65536"/>
                <a:gd name="T12" fmla="*/ 0 w 26"/>
                <a:gd name="T13" fmla="*/ 0 h 29"/>
                <a:gd name="T14" fmla="*/ 26 w 26"/>
                <a:gd name="T15" fmla="*/ 29 h 29"/>
              </a:gdLst>
              <a:ahLst/>
              <a:cxnLst>
                <a:cxn ang="T8">
                  <a:pos x="T0" y="T1"/>
                </a:cxn>
                <a:cxn ang="T9">
                  <a:pos x="T2" y="T3"/>
                </a:cxn>
                <a:cxn ang="T10">
                  <a:pos x="T4" y="T5"/>
                </a:cxn>
                <a:cxn ang="T11">
                  <a:pos x="T6" y="T7"/>
                </a:cxn>
              </a:cxnLst>
              <a:rect l="T12" t="T13" r="T14" b="T15"/>
              <a:pathLst>
                <a:path w="26" h="29">
                  <a:moveTo>
                    <a:pt x="0" y="0"/>
                  </a:moveTo>
                  <a:lnTo>
                    <a:pt x="0" y="29"/>
                  </a:lnTo>
                  <a:lnTo>
                    <a:pt x="26" y="16"/>
                  </a:lnTo>
                  <a:lnTo>
                    <a:pt x="0" y="0"/>
                  </a:lnTo>
                  <a:close/>
                </a:path>
              </a:pathLst>
            </a:custGeom>
            <a:solidFill>
              <a:srgbClr val="EB75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6" name="Line 478"/>
            <p:cNvSpPr>
              <a:spLocks noChangeShapeType="1"/>
            </p:cNvSpPr>
            <p:nvPr/>
          </p:nvSpPr>
          <p:spPr bwMode="auto">
            <a:xfrm>
              <a:off x="1985" y="428"/>
              <a:ext cx="144" cy="1"/>
            </a:xfrm>
            <a:prstGeom prst="line">
              <a:avLst/>
            </a:prstGeom>
            <a:noFill/>
            <a:ln w="17463">
              <a:solidFill>
                <a:srgbClr val="EB75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Freeform 479"/>
            <p:cNvSpPr>
              <a:spLocks/>
            </p:cNvSpPr>
            <p:nvPr/>
          </p:nvSpPr>
          <p:spPr bwMode="auto">
            <a:xfrm>
              <a:off x="3222" y="700"/>
              <a:ext cx="106" cy="183"/>
            </a:xfrm>
            <a:custGeom>
              <a:avLst/>
              <a:gdLst>
                <a:gd name="T0" fmla="*/ 106 w 106"/>
                <a:gd name="T1" fmla="*/ 181 h 183"/>
                <a:gd name="T2" fmla="*/ 106 w 106"/>
                <a:gd name="T3" fmla="*/ 0 h 183"/>
                <a:gd name="T4" fmla="*/ 0 w 106"/>
                <a:gd name="T5" fmla="*/ 0 h 183"/>
                <a:gd name="T6" fmla="*/ 0 w 106"/>
                <a:gd name="T7" fmla="*/ 183 h 183"/>
                <a:gd name="T8" fmla="*/ 106 w 106"/>
                <a:gd name="T9" fmla="*/ 183 h 183"/>
                <a:gd name="T10" fmla="*/ 106 w 106"/>
                <a:gd name="T11" fmla="*/ 181 h 183"/>
                <a:gd name="T12" fmla="*/ 0 60000 65536"/>
                <a:gd name="T13" fmla="*/ 0 60000 65536"/>
                <a:gd name="T14" fmla="*/ 0 60000 65536"/>
                <a:gd name="T15" fmla="*/ 0 60000 65536"/>
                <a:gd name="T16" fmla="*/ 0 60000 65536"/>
                <a:gd name="T17" fmla="*/ 0 60000 65536"/>
                <a:gd name="T18" fmla="*/ 0 w 106"/>
                <a:gd name="T19" fmla="*/ 0 h 183"/>
                <a:gd name="T20" fmla="*/ 106 w 106"/>
                <a:gd name="T21" fmla="*/ 183 h 183"/>
              </a:gdLst>
              <a:ahLst/>
              <a:cxnLst>
                <a:cxn ang="T12">
                  <a:pos x="T0" y="T1"/>
                </a:cxn>
                <a:cxn ang="T13">
                  <a:pos x="T2" y="T3"/>
                </a:cxn>
                <a:cxn ang="T14">
                  <a:pos x="T4" y="T5"/>
                </a:cxn>
                <a:cxn ang="T15">
                  <a:pos x="T6" y="T7"/>
                </a:cxn>
                <a:cxn ang="T16">
                  <a:pos x="T8" y="T9"/>
                </a:cxn>
                <a:cxn ang="T17">
                  <a:pos x="T10" y="T11"/>
                </a:cxn>
              </a:cxnLst>
              <a:rect l="T18" t="T19" r="T20" b="T21"/>
              <a:pathLst>
                <a:path w="106" h="183">
                  <a:moveTo>
                    <a:pt x="106" y="181"/>
                  </a:moveTo>
                  <a:lnTo>
                    <a:pt x="106" y="0"/>
                  </a:lnTo>
                  <a:lnTo>
                    <a:pt x="0" y="0"/>
                  </a:lnTo>
                  <a:lnTo>
                    <a:pt x="0" y="183"/>
                  </a:lnTo>
                  <a:lnTo>
                    <a:pt x="106" y="183"/>
                  </a:lnTo>
                  <a:lnTo>
                    <a:pt x="106"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8" name="Freeform 480"/>
            <p:cNvSpPr>
              <a:spLocks/>
            </p:cNvSpPr>
            <p:nvPr/>
          </p:nvSpPr>
          <p:spPr bwMode="auto">
            <a:xfrm>
              <a:off x="3222" y="700"/>
              <a:ext cx="106" cy="183"/>
            </a:xfrm>
            <a:custGeom>
              <a:avLst/>
              <a:gdLst>
                <a:gd name="T0" fmla="*/ 106 w 106"/>
                <a:gd name="T1" fmla="*/ 181 h 183"/>
                <a:gd name="T2" fmla="*/ 106 w 106"/>
                <a:gd name="T3" fmla="*/ 0 h 183"/>
                <a:gd name="T4" fmla="*/ 0 w 106"/>
                <a:gd name="T5" fmla="*/ 0 h 183"/>
                <a:gd name="T6" fmla="*/ 0 w 106"/>
                <a:gd name="T7" fmla="*/ 183 h 183"/>
                <a:gd name="T8" fmla="*/ 106 w 106"/>
                <a:gd name="T9" fmla="*/ 183 h 183"/>
                <a:gd name="T10" fmla="*/ 0 60000 65536"/>
                <a:gd name="T11" fmla="*/ 0 60000 65536"/>
                <a:gd name="T12" fmla="*/ 0 60000 65536"/>
                <a:gd name="T13" fmla="*/ 0 60000 65536"/>
                <a:gd name="T14" fmla="*/ 0 60000 65536"/>
                <a:gd name="T15" fmla="*/ 0 w 106"/>
                <a:gd name="T16" fmla="*/ 0 h 183"/>
                <a:gd name="T17" fmla="*/ 106 w 106"/>
                <a:gd name="T18" fmla="*/ 183 h 183"/>
              </a:gdLst>
              <a:ahLst/>
              <a:cxnLst>
                <a:cxn ang="T10">
                  <a:pos x="T0" y="T1"/>
                </a:cxn>
                <a:cxn ang="T11">
                  <a:pos x="T2" y="T3"/>
                </a:cxn>
                <a:cxn ang="T12">
                  <a:pos x="T4" y="T5"/>
                </a:cxn>
                <a:cxn ang="T13">
                  <a:pos x="T6" y="T7"/>
                </a:cxn>
                <a:cxn ang="T14">
                  <a:pos x="T8" y="T9"/>
                </a:cxn>
              </a:cxnLst>
              <a:rect l="T15" t="T16" r="T17" b="T18"/>
              <a:pathLst>
                <a:path w="106" h="183">
                  <a:moveTo>
                    <a:pt x="106" y="181"/>
                  </a:moveTo>
                  <a:lnTo>
                    <a:pt x="106" y="0"/>
                  </a:lnTo>
                  <a:lnTo>
                    <a:pt x="0" y="0"/>
                  </a:lnTo>
                  <a:lnTo>
                    <a:pt x="0" y="183"/>
                  </a:lnTo>
                  <a:lnTo>
                    <a:pt x="106" y="183"/>
                  </a:lnTo>
                </a:path>
              </a:pathLst>
            </a:custGeom>
            <a:noFill/>
            <a:ln w="1111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9" name="Freeform 481"/>
            <p:cNvSpPr>
              <a:spLocks/>
            </p:cNvSpPr>
            <p:nvPr/>
          </p:nvSpPr>
          <p:spPr bwMode="auto">
            <a:xfrm>
              <a:off x="3222" y="883"/>
              <a:ext cx="106" cy="2077"/>
            </a:xfrm>
            <a:custGeom>
              <a:avLst/>
              <a:gdLst>
                <a:gd name="T0" fmla="*/ 106 w 106"/>
                <a:gd name="T1" fmla="*/ 2077 h 2077"/>
                <a:gd name="T2" fmla="*/ 106 w 106"/>
                <a:gd name="T3" fmla="*/ 0 h 2077"/>
                <a:gd name="T4" fmla="*/ 0 w 106"/>
                <a:gd name="T5" fmla="*/ 0 h 2077"/>
                <a:gd name="T6" fmla="*/ 0 w 106"/>
                <a:gd name="T7" fmla="*/ 2077 h 2077"/>
                <a:gd name="T8" fmla="*/ 106 w 106"/>
                <a:gd name="T9" fmla="*/ 2077 h 2077"/>
                <a:gd name="T10" fmla="*/ 0 60000 65536"/>
                <a:gd name="T11" fmla="*/ 0 60000 65536"/>
                <a:gd name="T12" fmla="*/ 0 60000 65536"/>
                <a:gd name="T13" fmla="*/ 0 60000 65536"/>
                <a:gd name="T14" fmla="*/ 0 60000 65536"/>
                <a:gd name="T15" fmla="*/ 0 w 106"/>
                <a:gd name="T16" fmla="*/ 0 h 2077"/>
                <a:gd name="T17" fmla="*/ 106 w 106"/>
                <a:gd name="T18" fmla="*/ 2077 h 2077"/>
              </a:gdLst>
              <a:ahLst/>
              <a:cxnLst>
                <a:cxn ang="T10">
                  <a:pos x="T0" y="T1"/>
                </a:cxn>
                <a:cxn ang="T11">
                  <a:pos x="T2" y="T3"/>
                </a:cxn>
                <a:cxn ang="T12">
                  <a:pos x="T4" y="T5"/>
                </a:cxn>
                <a:cxn ang="T13">
                  <a:pos x="T6" y="T7"/>
                </a:cxn>
                <a:cxn ang="T14">
                  <a:pos x="T8" y="T9"/>
                </a:cxn>
              </a:cxnLst>
              <a:rect l="T15" t="T16" r="T17" b="T18"/>
              <a:pathLst>
                <a:path w="106" h="2077">
                  <a:moveTo>
                    <a:pt x="106" y="2077"/>
                  </a:moveTo>
                  <a:lnTo>
                    <a:pt x="106" y="0"/>
                  </a:lnTo>
                  <a:lnTo>
                    <a:pt x="0" y="0"/>
                  </a:lnTo>
                  <a:lnTo>
                    <a:pt x="0" y="2077"/>
                  </a:lnTo>
                  <a:lnTo>
                    <a:pt x="106" y="20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80" name="Freeform 482"/>
            <p:cNvSpPr>
              <a:spLocks/>
            </p:cNvSpPr>
            <p:nvPr/>
          </p:nvSpPr>
          <p:spPr bwMode="auto">
            <a:xfrm>
              <a:off x="3222" y="883"/>
              <a:ext cx="106" cy="2077"/>
            </a:xfrm>
            <a:custGeom>
              <a:avLst/>
              <a:gdLst>
                <a:gd name="T0" fmla="*/ 106 w 106"/>
                <a:gd name="T1" fmla="*/ 2077 h 2077"/>
                <a:gd name="T2" fmla="*/ 106 w 106"/>
                <a:gd name="T3" fmla="*/ 0 h 2077"/>
                <a:gd name="T4" fmla="*/ 0 w 106"/>
                <a:gd name="T5" fmla="*/ 0 h 2077"/>
                <a:gd name="T6" fmla="*/ 0 w 106"/>
                <a:gd name="T7" fmla="*/ 2077 h 2077"/>
                <a:gd name="T8" fmla="*/ 106 w 106"/>
                <a:gd name="T9" fmla="*/ 2077 h 2077"/>
                <a:gd name="T10" fmla="*/ 0 60000 65536"/>
                <a:gd name="T11" fmla="*/ 0 60000 65536"/>
                <a:gd name="T12" fmla="*/ 0 60000 65536"/>
                <a:gd name="T13" fmla="*/ 0 60000 65536"/>
                <a:gd name="T14" fmla="*/ 0 60000 65536"/>
                <a:gd name="T15" fmla="*/ 0 w 106"/>
                <a:gd name="T16" fmla="*/ 0 h 2077"/>
                <a:gd name="T17" fmla="*/ 106 w 106"/>
                <a:gd name="T18" fmla="*/ 2077 h 2077"/>
              </a:gdLst>
              <a:ahLst/>
              <a:cxnLst>
                <a:cxn ang="T10">
                  <a:pos x="T0" y="T1"/>
                </a:cxn>
                <a:cxn ang="T11">
                  <a:pos x="T2" y="T3"/>
                </a:cxn>
                <a:cxn ang="T12">
                  <a:pos x="T4" y="T5"/>
                </a:cxn>
                <a:cxn ang="T13">
                  <a:pos x="T6" y="T7"/>
                </a:cxn>
                <a:cxn ang="T14">
                  <a:pos x="T8" y="T9"/>
                </a:cxn>
              </a:cxnLst>
              <a:rect l="T15" t="T16" r="T17" b="T18"/>
              <a:pathLst>
                <a:path w="106" h="2077">
                  <a:moveTo>
                    <a:pt x="106" y="2077"/>
                  </a:moveTo>
                  <a:lnTo>
                    <a:pt x="106" y="0"/>
                  </a:lnTo>
                  <a:lnTo>
                    <a:pt x="0" y="0"/>
                  </a:lnTo>
                  <a:lnTo>
                    <a:pt x="0" y="2077"/>
                  </a:lnTo>
                  <a:lnTo>
                    <a:pt x="106" y="2077"/>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81" name="Rectangle 483"/>
            <p:cNvSpPr>
              <a:spLocks noChangeArrowheads="1"/>
            </p:cNvSpPr>
            <p:nvPr/>
          </p:nvSpPr>
          <p:spPr bwMode="auto">
            <a:xfrm>
              <a:off x="3252" y="759"/>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M</a:t>
              </a:r>
              <a:endParaRPr lang="en-US" altLang="zh-CN"/>
            </a:p>
          </p:txBody>
        </p:sp>
        <p:sp>
          <p:nvSpPr>
            <p:cNvPr id="82" name="Freeform 484"/>
            <p:cNvSpPr>
              <a:spLocks/>
            </p:cNvSpPr>
            <p:nvPr/>
          </p:nvSpPr>
          <p:spPr bwMode="auto">
            <a:xfrm>
              <a:off x="3222" y="519"/>
              <a:ext cx="106" cy="181"/>
            </a:xfrm>
            <a:custGeom>
              <a:avLst/>
              <a:gdLst>
                <a:gd name="T0" fmla="*/ 106 w 106"/>
                <a:gd name="T1" fmla="*/ 181 h 181"/>
                <a:gd name="T2" fmla="*/ 106 w 106"/>
                <a:gd name="T3" fmla="*/ 0 h 181"/>
                <a:gd name="T4" fmla="*/ 0 w 106"/>
                <a:gd name="T5" fmla="*/ 0 h 181"/>
                <a:gd name="T6" fmla="*/ 0 w 106"/>
                <a:gd name="T7" fmla="*/ 181 h 181"/>
                <a:gd name="T8" fmla="*/ 106 w 106"/>
                <a:gd name="T9" fmla="*/ 181 h 181"/>
                <a:gd name="T10" fmla="*/ 0 60000 65536"/>
                <a:gd name="T11" fmla="*/ 0 60000 65536"/>
                <a:gd name="T12" fmla="*/ 0 60000 65536"/>
                <a:gd name="T13" fmla="*/ 0 60000 65536"/>
                <a:gd name="T14" fmla="*/ 0 60000 65536"/>
                <a:gd name="T15" fmla="*/ 0 w 106"/>
                <a:gd name="T16" fmla="*/ 0 h 181"/>
                <a:gd name="T17" fmla="*/ 106 w 106"/>
                <a:gd name="T18" fmla="*/ 181 h 181"/>
              </a:gdLst>
              <a:ahLst/>
              <a:cxnLst>
                <a:cxn ang="T10">
                  <a:pos x="T0" y="T1"/>
                </a:cxn>
                <a:cxn ang="T11">
                  <a:pos x="T2" y="T3"/>
                </a:cxn>
                <a:cxn ang="T12">
                  <a:pos x="T4" y="T5"/>
                </a:cxn>
                <a:cxn ang="T13">
                  <a:pos x="T6" y="T7"/>
                </a:cxn>
                <a:cxn ang="T14">
                  <a:pos x="T8" y="T9"/>
                </a:cxn>
              </a:cxnLst>
              <a:rect l="T15" t="T16" r="T17" b="T18"/>
              <a:pathLst>
                <a:path w="106" h="181">
                  <a:moveTo>
                    <a:pt x="106" y="181"/>
                  </a:moveTo>
                  <a:lnTo>
                    <a:pt x="106" y="0"/>
                  </a:lnTo>
                  <a:lnTo>
                    <a:pt x="0" y="0"/>
                  </a:lnTo>
                  <a:lnTo>
                    <a:pt x="0" y="181"/>
                  </a:lnTo>
                  <a:lnTo>
                    <a:pt x="106"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83" name="Freeform 485"/>
            <p:cNvSpPr>
              <a:spLocks/>
            </p:cNvSpPr>
            <p:nvPr/>
          </p:nvSpPr>
          <p:spPr bwMode="auto">
            <a:xfrm>
              <a:off x="3222" y="519"/>
              <a:ext cx="106" cy="181"/>
            </a:xfrm>
            <a:custGeom>
              <a:avLst/>
              <a:gdLst>
                <a:gd name="T0" fmla="*/ 106 w 106"/>
                <a:gd name="T1" fmla="*/ 181 h 181"/>
                <a:gd name="T2" fmla="*/ 106 w 106"/>
                <a:gd name="T3" fmla="*/ 0 h 181"/>
                <a:gd name="T4" fmla="*/ 0 w 106"/>
                <a:gd name="T5" fmla="*/ 0 h 181"/>
                <a:gd name="T6" fmla="*/ 0 w 106"/>
                <a:gd name="T7" fmla="*/ 181 h 181"/>
                <a:gd name="T8" fmla="*/ 106 w 106"/>
                <a:gd name="T9" fmla="*/ 181 h 181"/>
                <a:gd name="T10" fmla="*/ 0 60000 65536"/>
                <a:gd name="T11" fmla="*/ 0 60000 65536"/>
                <a:gd name="T12" fmla="*/ 0 60000 65536"/>
                <a:gd name="T13" fmla="*/ 0 60000 65536"/>
                <a:gd name="T14" fmla="*/ 0 60000 65536"/>
                <a:gd name="T15" fmla="*/ 0 w 106"/>
                <a:gd name="T16" fmla="*/ 0 h 181"/>
                <a:gd name="T17" fmla="*/ 106 w 106"/>
                <a:gd name="T18" fmla="*/ 181 h 181"/>
              </a:gdLst>
              <a:ahLst/>
              <a:cxnLst>
                <a:cxn ang="T10">
                  <a:pos x="T0" y="T1"/>
                </a:cxn>
                <a:cxn ang="T11">
                  <a:pos x="T2" y="T3"/>
                </a:cxn>
                <a:cxn ang="T12">
                  <a:pos x="T4" y="T5"/>
                </a:cxn>
                <a:cxn ang="T13">
                  <a:pos x="T6" y="T7"/>
                </a:cxn>
                <a:cxn ang="T14">
                  <a:pos x="T8" y="T9"/>
                </a:cxn>
              </a:cxnLst>
              <a:rect l="T15" t="T16" r="T17" b="T18"/>
              <a:pathLst>
                <a:path w="106" h="181">
                  <a:moveTo>
                    <a:pt x="106" y="181"/>
                  </a:moveTo>
                  <a:lnTo>
                    <a:pt x="106" y="0"/>
                  </a:lnTo>
                  <a:lnTo>
                    <a:pt x="0" y="0"/>
                  </a:lnTo>
                  <a:lnTo>
                    <a:pt x="0" y="181"/>
                  </a:lnTo>
                  <a:lnTo>
                    <a:pt x="106" y="181"/>
                  </a:lnTo>
                </a:path>
              </a:pathLst>
            </a:custGeom>
            <a:noFill/>
            <a:ln w="1111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84" name="Rectangle 486"/>
            <p:cNvSpPr>
              <a:spLocks noChangeArrowheads="1"/>
            </p:cNvSpPr>
            <p:nvPr/>
          </p:nvSpPr>
          <p:spPr bwMode="auto">
            <a:xfrm>
              <a:off x="3235" y="578"/>
              <a:ext cx="8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W</a:t>
              </a:r>
              <a:endParaRPr lang="en-US" altLang="zh-CN"/>
            </a:p>
          </p:txBody>
        </p:sp>
        <p:sp>
          <p:nvSpPr>
            <p:cNvPr id="85" name="Rectangle 487"/>
            <p:cNvSpPr>
              <a:spLocks noChangeArrowheads="1"/>
            </p:cNvSpPr>
            <p:nvPr/>
          </p:nvSpPr>
          <p:spPr bwMode="auto">
            <a:xfrm>
              <a:off x="3285" y="578"/>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B</a:t>
              </a:r>
              <a:endParaRPr lang="en-US" altLang="zh-CN"/>
            </a:p>
          </p:txBody>
        </p:sp>
        <p:sp>
          <p:nvSpPr>
            <p:cNvPr id="86" name="Freeform 488"/>
            <p:cNvSpPr>
              <a:spLocks/>
            </p:cNvSpPr>
            <p:nvPr/>
          </p:nvSpPr>
          <p:spPr bwMode="auto">
            <a:xfrm>
              <a:off x="3189" y="711"/>
              <a:ext cx="28" cy="26"/>
            </a:xfrm>
            <a:custGeom>
              <a:avLst/>
              <a:gdLst>
                <a:gd name="T0" fmla="*/ 0 w 28"/>
                <a:gd name="T1" fmla="*/ 0 h 26"/>
                <a:gd name="T2" fmla="*/ 2 w 28"/>
                <a:gd name="T3" fmla="*/ 26 h 26"/>
                <a:gd name="T4" fmla="*/ 28 w 28"/>
                <a:gd name="T5" fmla="*/ 13 h 26"/>
                <a:gd name="T6" fmla="*/ 2 w 28"/>
                <a:gd name="T7" fmla="*/ 0 h 26"/>
                <a:gd name="T8" fmla="*/ 0 w 28"/>
                <a:gd name="T9" fmla="*/ 0 h 26"/>
                <a:gd name="T10" fmla="*/ 0 60000 65536"/>
                <a:gd name="T11" fmla="*/ 0 60000 65536"/>
                <a:gd name="T12" fmla="*/ 0 60000 65536"/>
                <a:gd name="T13" fmla="*/ 0 60000 65536"/>
                <a:gd name="T14" fmla="*/ 0 60000 65536"/>
                <a:gd name="T15" fmla="*/ 0 w 28"/>
                <a:gd name="T16" fmla="*/ 0 h 26"/>
                <a:gd name="T17" fmla="*/ 28 w 28"/>
                <a:gd name="T18" fmla="*/ 26 h 26"/>
              </a:gdLst>
              <a:ahLst/>
              <a:cxnLst>
                <a:cxn ang="T10">
                  <a:pos x="T0" y="T1"/>
                </a:cxn>
                <a:cxn ang="T11">
                  <a:pos x="T2" y="T3"/>
                </a:cxn>
                <a:cxn ang="T12">
                  <a:pos x="T4" y="T5"/>
                </a:cxn>
                <a:cxn ang="T13">
                  <a:pos x="T6" y="T7"/>
                </a:cxn>
                <a:cxn ang="T14">
                  <a:pos x="T8" y="T9"/>
                </a:cxn>
              </a:cxnLst>
              <a:rect l="T15" t="T16" r="T17" b="T18"/>
              <a:pathLst>
                <a:path w="28" h="26">
                  <a:moveTo>
                    <a:pt x="0" y="0"/>
                  </a:moveTo>
                  <a:lnTo>
                    <a:pt x="2" y="26"/>
                  </a:lnTo>
                  <a:lnTo>
                    <a:pt x="28" y="13"/>
                  </a:lnTo>
                  <a:lnTo>
                    <a:pt x="2" y="0"/>
                  </a:lnTo>
                  <a:lnTo>
                    <a:pt x="0" y="0"/>
                  </a:lnTo>
                  <a:close/>
                </a:path>
              </a:pathLst>
            </a:custGeom>
            <a:solidFill>
              <a:srgbClr val="EB75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87" name="Freeform 489"/>
            <p:cNvSpPr>
              <a:spLocks/>
            </p:cNvSpPr>
            <p:nvPr/>
          </p:nvSpPr>
          <p:spPr bwMode="auto">
            <a:xfrm>
              <a:off x="2260" y="611"/>
              <a:ext cx="938" cy="113"/>
            </a:xfrm>
            <a:custGeom>
              <a:avLst/>
              <a:gdLst>
                <a:gd name="T0" fmla="*/ 938 w 938"/>
                <a:gd name="T1" fmla="*/ 113 h 113"/>
                <a:gd name="T2" fmla="*/ 850 w 938"/>
                <a:gd name="T3" fmla="*/ 113 h 113"/>
                <a:gd name="T4" fmla="*/ 850 w 938"/>
                <a:gd name="T5" fmla="*/ 0 h 113"/>
                <a:gd name="T6" fmla="*/ 0 w 938"/>
                <a:gd name="T7" fmla="*/ 0 h 113"/>
                <a:gd name="T8" fmla="*/ 0 60000 65536"/>
                <a:gd name="T9" fmla="*/ 0 60000 65536"/>
                <a:gd name="T10" fmla="*/ 0 60000 65536"/>
                <a:gd name="T11" fmla="*/ 0 60000 65536"/>
                <a:gd name="T12" fmla="*/ 0 w 938"/>
                <a:gd name="T13" fmla="*/ 0 h 113"/>
                <a:gd name="T14" fmla="*/ 938 w 938"/>
                <a:gd name="T15" fmla="*/ 113 h 113"/>
              </a:gdLst>
              <a:ahLst/>
              <a:cxnLst>
                <a:cxn ang="T8">
                  <a:pos x="T0" y="T1"/>
                </a:cxn>
                <a:cxn ang="T9">
                  <a:pos x="T2" y="T3"/>
                </a:cxn>
                <a:cxn ang="T10">
                  <a:pos x="T4" y="T5"/>
                </a:cxn>
                <a:cxn ang="T11">
                  <a:pos x="T6" y="T7"/>
                </a:cxn>
              </a:cxnLst>
              <a:rect l="T12" t="T13" r="T14" b="T15"/>
              <a:pathLst>
                <a:path w="938" h="113">
                  <a:moveTo>
                    <a:pt x="938" y="113"/>
                  </a:moveTo>
                  <a:lnTo>
                    <a:pt x="850" y="113"/>
                  </a:lnTo>
                  <a:lnTo>
                    <a:pt x="850" y="0"/>
                  </a:lnTo>
                  <a:lnTo>
                    <a:pt x="0" y="0"/>
                  </a:lnTo>
                </a:path>
              </a:pathLst>
            </a:custGeom>
            <a:noFill/>
            <a:ln w="1746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88" name="Freeform 490"/>
            <p:cNvSpPr>
              <a:spLocks/>
            </p:cNvSpPr>
            <p:nvPr/>
          </p:nvSpPr>
          <p:spPr bwMode="auto">
            <a:xfrm>
              <a:off x="3189" y="528"/>
              <a:ext cx="28" cy="28"/>
            </a:xfrm>
            <a:custGeom>
              <a:avLst/>
              <a:gdLst>
                <a:gd name="T0" fmla="*/ 0 w 28"/>
                <a:gd name="T1" fmla="*/ 0 h 28"/>
                <a:gd name="T2" fmla="*/ 2 w 28"/>
                <a:gd name="T3" fmla="*/ 28 h 28"/>
                <a:gd name="T4" fmla="*/ 28 w 28"/>
                <a:gd name="T5" fmla="*/ 15 h 28"/>
                <a:gd name="T6" fmla="*/ 2 w 28"/>
                <a:gd name="T7" fmla="*/ 2 h 28"/>
                <a:gd name="T8" fmla="*/ 0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0" y="0"/>
                  </a:moveTo>
                  <a:lnTo>
                    <a:pt x="2" y="28"/>
                  </a:lnTo>
                  <a:lnTo>
                    <a:pt x="28" y="15"/>
                  </a:lnTo>
                  <a:lnTo>
                    <a:pt x="2" y="2"/>
                  </a:lnTo>
                  <a:lnTo>
                    <a:pt x="0" y="0"/>
                  </a:lnTo>
                  <a:close/>
                </a:path>
              </a:pathLst>
            </a:custGeom>
            <a:solidFill>
              <a:srgbClr val="EB75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89" name="Freeform 491"/>
            <p:cNvSpPr>
              <a:spLocks/>
            </p:cNvSpPr>
            <p:nvPr/>
          </p:nvSpPr>
          <p:spPr bwMode="auto">
            <a:xfrm>
              <a:off x="2260" y="428"/>
              <a:ext cx="938" cy="115"/>
            </a:xfrm>
            <a:custGeom>
              <a:avLst/>
              <a:gdLst>
                <a:gd name="T0" fmla="*/ 938 w 938"/>
                <a:gd name="T1" fmla="*/ 115 h 115"/>
                <a:gd name="T2" fmla="*/ 881 w 938"/>
                <a:gd name="T3" fmla="*/ 115 h 115"/>
                <a:gd name="T4" fmla="*/ 881 w 938"/>
                <a:gd name="T5" fmla="*/ 0 h 115"/>
                <a:gd name="T6" fmla="*/ 0 w 938"/>
                <a:gd name="T7" fmla="*/ 0 h 115"/>
                <a:gd name="T8" fmla="*/ 0 60000 65536"/>
                <a:gd name="T9" fmla="*/ 0 60000 65536"/>
                <a:gd name="T10" fmla="*/ 0 60000 65536"/>
                <a:gd name="T11" fmla="*/ 0 60000 65536"/>
                <a:gd name="T12" fmla="*/ 0 w 938"/>
                <a:gd name="T13" fmla="*/ 0 h 115"/>
                <a:gd name="T14" fmla="*/ 938 w 938"/>
                <a:gd name="T15" fmla="*/ 115 h 115"/>
              </a:gdLst>
              <a:ahLst/>
              <a:cxnLst>
                <a:cxn ang="T8">
                  <a:pos x="T0" y="T1"/>
                </a:cxn>
                <a:cxn ang="T9">
                  <a:pos x="T2" y="T3"/>
                </a:cxn>
                <a:cxn ang="T10">
                  <a:pos x="T4" y="T5"/>
                </a:cxn>
                <a:cxn ang="T11">
                  <a:pos x="T6" y="T7"/>
                </a:cxn>
              </a:cxnLst>
              <a:rect l="T12" t="T13" r="T14" b="T15"/>
              <a:pathLst>
                <a:path w="938" h="115">
                  <a:moveTo>
                    <a:pt x="938" y="115"/>
                  </a:moveTo>
                  <a:lnTo>
                    <a:pt x="881" y="115"/>
                  </a:lnTo>
                  <a:lnTo>
                    <a:pt x="881" y="0"/>
                  </a:lnTo>
                  <a:lnTo>
                    <a:pt x="0" y="0"/>
                  </a:lnTo>
                </a:path>
              </a:pathLst>
            </a:custGeom>
            <a:noFill/>
            <a:ln w="1746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90" name="Freeform 492"/>
            <p:cNvSpPr>
              <a:spLocks/>
            </p:cNvSpPr>
            <p:nvPr/>
          </p:nvSpPr>
          <p:spPr bwMode="auto">
            <a:xfrm>
              <a:off x="4258" y="700"/>
              <a:ext cx="106" cy="183"/>
            </a:xfrm>
            <a:custGeom>
              <a:avLst/>
              <a:gdLst>
                <a:gd name="T0" fmla="*/ 104 w 106"/>
                <a:gd name="T1" fmla="*/ 181 h 183"/>
                <a:gd name="T2" fmla="*/ 106 w 106"/>
                <a:gd name="T3" fmla="*/ 0 h 183"/>
                <a:gd name="T4" fmla="*/ 0 w 106"/>
                <a:gd name="T5" fmla="*/ 0 h 183"/>
                <a:gd name="T6" fmla="*/ 0 w 106"/>
                <a:gd name="T7" fmla="*/ 183 h 183"/>
                <a:gd name="T8" fmla="*/ 106 w 106"/>
                <a:gd name="T9" fmla="*/ 183 h 183"/>
                <a:gd name="T10" fmla="*/ 104 w 106"/>
                <a:gd name="T11" fmla="*/ 181 h 183"/>
                <a:gd name="T12" fmla="*/ 0 60000 65536"/>
                <a:gd name="T13" fmla="*/ 0 60000 65536"/>
                <a:gd name="T14" fmla="*/ 0 60000 65536"/>
                <a:gd name="T15" fmla="*/ 0 60000 65536"/>
                <a:gd name="T16" fmla="*/ 0 60000 65536"/>
                <a:gd name="T17" fmla="*/ 0 60000 65536"/>
                <a:gd name="T18" fmla="*/ 0 w 106"/>
                <a:gd name="T19" fmla="*/ 0 h 183"/>
                <a:gd name="T20" fmla="*/ 106 w 106"/>
                <a:gd name="T21" fmla="*/ 183 h 183"/>
              </a:gdLst>
              <a:ahLst/>
              <a:cxnLst>
                <a:cxn ang="T12">
                  <a:pos x="T0" y="T1"/>
                </a:cxn>
                <a:cxn ang="T13">
                  <a:pos x="T2" y="T3"/>
                </a:cxn>
                <a:cxn ang="T14">
                  <a:pos x="T4" y="T5"/>
                </a:cxn>
                <a:cxn ang="T15">
                  <a:pos x="T6" y="T7"/>
                </a:cxn>
                <a:cxn ang="T16">
                  <a:pos x="T8" y="T9"/>
                </a:cxn>
                <a:cxn ang="T17">
                  <a:pos x="T10" y="T11"/>
                </a:cxn>
              </a:cxnLst>
              <a:rect l="T18" t="T19" r="T20" b="T21"/>
              <a:pathLst>
                <a:path w="106" h="183">
                  <a:moveTo>
                    <a:pt x="104" y="181"/>
                  </a:moveTo>
                  <a:lnTo>
                    <a:pt x="106" y="0"/>
                  </a:lnTo>
                  <a:lnTo>
                    <a:pt x="0" y="0"/>
                  </a:lnTo>
                  <a:lnTo>
                    <a:pt x="0" y="183"/>
                  </a:lnTo>
                  <a:lnTo>
                    <a:pt x="106" y="183"/>
                  </a:lnTo>
                  <a:lnTo>
                    <a:pt x="104"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91" name="Freeform 493"/>
            <p:cNvSpPr>
              <a:spLocks/>
            </p:cNvSpPr>
            <p:nvPr/>
          </p:nvSpPr>
          <p:spPr bwMode="auto">
            <a:xfrm>
              <a:off x="4258" y="700"/>
              <a:ext cx="106" cy="183"/>
            </a:xfrm>
            <a:custGeom>
              <a:avLst/>
              <a:gdLst>
                <a:gd name="T0" fmla="*/ 104 w 106"/>
                <a:gd name="T1" fmla="*/ 181 h 183"/>
                <a:gd name="T2" fmla="*/ 106 w 106"/>
                <a:gd name="T3" fmla="*/ 0 h 183"/>
                <a:gd name="T4" fmla="*/ 0 w 106"/>
                <a:gd name="T5" fmla="*/ 0 h 183"/>
                <a:gd name="T6" fmla="*/ 0 w 106"/>
                <a:gd name="T7" fmla="*/ 183 h 183"/>
                <a:gd name="T8" fmla="*/ 106 w 106"/>
                <a:gd name="T9" fmla="*/ 183 h 183"/>
                <a:gd name="T10" fmla="*/ 0 60000 65536"/>
                <a:gd name="T11" fmla="*/ 0 60000 65536"/>
                <a:gd name="T12" fmla="*/ 0 60000 65536"/>
                <a:gd name="T13" fmla="*/ 0 60000 65536"/>
                <a:gd name="T14" fmla="*/ 0 60000 65536"/>
                <a:gd name="T15" fmla="*/ 0 w 106"/>
                <a:gd name="T16" fmla="*/ 0 h 183"/>
                <a:gd name="T17" fmla="*/ 106 w 106"/>
                <a:gd name="T18" fmla="*/ 183 h 183"/>
              </a:gdLst>
              <a:ahLst/>
              <a:cxnLst>
                <a:cxn ang="T10">
                  <a:pos x="T0" y="T1"/>
                </a:cxn>
                <a:cxn ang="T11">
                  <a:pos x="T2" y="T3"/>
                </a:cxn>
                <a:cxn ang="T12">
                  <a:pos x="T4" y="T5"/>
                </a:cxn>
                <a:cxn ang="T13">
                  <a:pos x="T6" y="T7"/>
                </a:cxn>
                <a:cxn ang="T14">
                  <a:pos x="T8" y="T9"/>
                </a:cxn>
              </a:cxnLst>
              <a:rect l="T15" t="T16" r="T17" b="T18"/>
              <a:pathLst>
                <a:path w="106" h="183">
                  <a:moveTo>
                    <a:pt x="104" y="181"/>
                  </a:moveTo>
                  <a:lnTo>
                    <a:pt x="106" y="0"/>
                  </a:lnTo>
                  <a:lnTo>
                    <a:pt x="0" y="0"/>
                  </a:lnTo>
                  <a:lnTo>
                    <a:pt x="0" y="183"/>
                  </a:lnTo>
                  <a:lnTo>
                    <a:pt x="106" y="183"/>
                  </a:lnTo>
                </a:path>
              </a:pathLst>
            </a:custGeom>
            <a:noFill/>
            <a:ln w="1111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92" name="Freeform 494"/>
            <p:cNvSpPr>
              <a:spLocks/>
            </p:cNvSpPr>
            <p:nvPr/>
          </p:nvSpPr>
          <p:spPr bwMode="auto">
            <a:xfrm>
              <a:off x="4258" y="883"/>
              <a:ext cx="106" cy="2077"/>
            </a:xfrm>
            <a:custGeom>
              <a:avLst/>
              <a:gdLst>
                <a:gd name="T0" fmla="*/ 106 w 106"/>
                <a:gd name="T1" fmla="*/ 2077 h 2077"/>
                <a:gd name="T2" fmla="*/ 106 w 106"/>
                <a:gd name="T3" fmla="*/ 0 h 2077"/>
                <a:gd name="T4" fmla="*/ 0 w 106"/>
                <a:gd name="T5" fmla="*/ 0 h 2077"/>
                <a:gd name="T6" fmla="*/ 0 w 106"/>
                <a:gd name="T7" fmla="*/ 2077 h 2077"/>
                <a:gd name="T8" fmla="*/ 106 w 106"/>
                <a:gd name="T9" fmla="*/ 2077 h 2077"/>
                <a:gd name="T10" fmla="*/ 0 60000 65536"/>
                <a:gd name="T11" fmla="*/ 0 60000 65536"/>
                <a:gd name="T12" fmla="*/ 0 60000 65536"/>
                <a:gd name="T13" fmla="*/ 0 60000 65536"/>
                <a:gd name="T14" fmla="*/ 0 60000 65536"/>
                <a:gd name="T15" fmla="*/ 0 w 106"/>
                <a:gd name="T16" fmla="*/ 0 h 2077"/>
                <a:gd name="T17" fmla="*/ 106 w 106"/>
                <a:gd name="T18" fmla="*/ 2077 h 2077"/>
              </a:gdLst>
              <a:ahLst/>
              <a:cxnLst>
                <a:cxn ang="T10">
                  <a:pos x="T0" y="T1"/>
                </a:cxn>
                <a:cxn ang="T11">
                  <a:pos x="T2" y="T3"/>
                </a:cxn>
                <a:cxn ang="T12">
                  <a:pos x="T4" y="T5"/>
                </a:cxn>
                <a:cxn ang="T13">
                  <a:pos x="T6" y="T7"/>
                </a:cxn>
                <a:cxn ang="T14">
                  <a:pos x="T8" y="T9"/>
                </a:cxn>
              </a:cxnLst>
              <a:rect l="T15" t="T16" r="T17" b="T18"/>
              <a:pathLst>
                <a:path w="106" h="2077">
                  <a:moveTo>
                    <a:pt x="106" y="2077"/>
                  </a:moveTo>
                  <a:lnTo>
                    <a:pt x="106" y="0"/>
                  </a:lnTo>
                  <a:lnTo>
                    <a:pt x="0" y="0"/>
                  </a:lnTo>
                  <a:lnTo>
                    <a:pt x="0" y="2077"/>
                  </a:lnTo>
                  <a:lnTo>
                    <a:pt x="106" y="20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93" name="Freeform 495"/>
            <p:cNvSpPr>
              <a:spLocks/>
            </p:cNvSpPr>
            <p:nvPr/>
          </p:nvSpPr>
          <p:spPr bwMode="auto">
            <a:xfrm>
              <a:off x="4258" y="883"/>
              <a:ext cx="106" cy="2077"/>
            </a:xfrm>
            <a:custGeom>
              <a:avLst/>
              <a:gdLst>
                <a:gd name="T0" fmla="*/ 106 w 106"/>
                <a:gd name="T1" fmla="*/ 2077 h 2077"/>
                <a:gd name="T2" fmla="*/ 106 w 106"/>
                <a:gd name="T3" fmla="*/ 0 h 2077"/>
                <a:gd name="T4" fmla="*/ 0 w 106"/>
                <a:gd name="T5" fmla="*/ 0 h 2077"/>
                <a:gd name="T6" fmla="*/ 0 w 106"/>
                <a:gd name="T7" fmla="*/ 2077 h 2077"/>
                <a:gd name="T8" fmla="*/ 106 w 106"/>
                <a:gd name="T9" fmla="*/ 2077 h 2077"/>
                <a:gd name="T10" fmla="*/ 0 60000 65536"/>
                <a:gd name="T11" fmla="*/ 0 60000 65536"/>
                <a:gd name="T12" fmla="*/ 0 60000 65536"/>
                <a:gd name="T13" fmla="*/ 0 60000 65536"/>
                <a:gd name="T14" fmla="*/ 0 60000 65536"/>
                <a:gd name="T15" fmla="*/ 0 w 106"/>
                <a:gd name="T16" fmla="*/ 0 h 2077"/>
                <a:gd name="T17" fmla="*/ 106 w 106"/>
                <a:gd name="T18" fmla="*/ 2077 h 2077"/>
              </a:gdLst>
              <a:ahLst/>
              <a:cxnLst>
                <a:cxn ang="T10">
                  <a:pos x="T0" y="T1"/>
                </a:cxn>
                <a:cxn ang="T11">
                  <a:pos x="T2" y="T3"/>
                </a:cxn>
                <a:cxn ang="T12">
                  <a:pos x="T4" y="T5"/>
                </a:cxn>
                <a:cxn ang="T13">
                  <a:pos x="T6" y="T7"/>
                </a:cxn>
                <a:cxn ang="T14">
                  <a:pos x="T8" y="T9"/>
                </a:cxn>
              </a:cxnLst>
              <a:rect l="T15" t="T16" r="T17" b="T18"/>
              <a:pathLst>
                <a:path w="106" h="2077">
                  <a:moveTo>
                    <a:pt x="106" y="2077"/>
                  </a:moveTo>
                  <a:lnTo>
                    <a:pt x="106" y="0"/>
                  </a:lnTo>
                  <a:lnTo>
                    <a:pt x="0" y="0"/>
                  </a:lnTo>
                  <a:lnTo>
                    <a:pt x="0" y="2077"/>
                  </a:lnTo>
                  <a:lnTo>
                    <a:pt x="106" y="2077"/>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94" name="Rectangle 496"/>
            <p:cNvSpPr>
              <a:spLocks noChangeArrowheads="1"/>
            </p:cNvSpPr>
            <p:nvPr/>
          </p:nvSpPr>
          <p:spPr bwMode="auto">
            <a:xfrm>
              <a:off x="4271" y="759"/>
              <a:ext cx="8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W</a:t>
              </a:r>
              <a:endParaRPr lang="en-US" altLang="zh-CN"/>
            </a:p>
          </p:txBody>
        </p:sp>
        <p:sp>
          <p:nvSpPr>
            <p:cNvPr id="95" name="Rectangle 497"/>
            <p:cNvSpPr>
              <a:spLocks noChangeArrowheads="1"/>
            </p:cNvSpPr>
            <p:nvPr/>
          </p:nvSpPr>
          <p:spPr bwMode="auto">
            <a:xfrm>
              <a:off x="4321" y="759"/>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B</a:t>
              </a:r>
              <a:endParaRPr lang="en-US" altLang="zh-CN"/>
            </a:p>
          </p:txBody>
        </p:sp>
        <p:sp>
          <p:nvSpPr>
            <p:cNvPr id="96" name="Freeform 498"/>
            <p:cNvSpPr>
              <a:spLocks/>
            </p:cNvSpPr>
            <p:nvPr/>
          </p:nvSpPr>
          <p:spPr bwMode="auto">
            <a:xfrm>
              <a:off x="2122" y="995"/>
              <a:ext cx="26" cy="28"/>
            </a:xfrm>
            <a:custGeom>
              <a:avLst/>
              <a:gdLst>
                <a:gd name="T0" fmla="*/ 0 w 26"/>
                <a:gd name="T1" fmla="*/ 0 h 28"/>
                <a:gd name="T2" fmla="*/ 0 w 26"/>
                <a:gd name="T3" fmla="*/ 28 h 28"/>
                <a:gd name="T4" fmla="*/ 26 w 26"/>
                <a:gd name="T5" fmla="*/ 15 h 28"/>
                <a:gd name="T6" fmla="*/ 0 w 26"/>
                <a:gd name="T7" fmla="*/ 0 h 28"/>
                <a:gd name="T8" fmla="*/ 0 60000 65536"/>
                <a:gd name="T9" fmla="*/ 0 60000 65536"/>
                <a:gd name="T10" fmla="*/ 0 60000 65536"/>
                <a:gd name="T11" fmla="*/ 0 60000 65536"/>
                <a:gd name="T12" fmla="*/ 0 w 26"/>
                <a:gd name="T13" fmla="*/ 0 h 28"/>
                <a:gd name="T14" fmla="*/ 26 w 26"/>
                <a:gd name="T15" fmla="*/ 28 h 28"/>
              </a:gdLst>
              <a:ahLst/>
              <a:cxnLst>
                <a:cxn ang="T8">
                  <a:pos x="T0" y="T1"/>
                </a:cxn>
                <a:cxn ang="T9">
                  <a:pos x="T2" y="T3"/>
                </a:cxn>
                <a:cxn ang="T10">
                  <a:pos x="T4" y="T5"/>
                </a:cxn>
                <a:cxn ang="T11">
                  <a:pos x="T6" y="T7"/>
                </a:cxn>
              </a:cxnLst>
              <a:rect l="T12" t="T13" r="T14" b="T15"/>
              <a:pathLst>
                <a:path w="26" h="28">
                  <a:moveTo>
                    <a:pt x="0" y="0"/>
                  </a:moveTo>
                  <a:lnTo>
                    <a:pt x="0" y="28"/>
                  </a:lnTo>
                  <a:lnTo>
                    <a:pt x="26"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97" name="Freeform 499"/>
            <p:cNvSpPr>
              <a:spLocks/>
            </p:cNvSpPr>
            <p:nvPr/>
          </p:nvSpPr>
          <p:spPr bwMode="auto">
            <a:xfrm>
              <a:off x="3189" y="2775"/>
              <a:ext cx="28" cy="28"/>
            </a:xfrm>
            <a:custGeom>
              <a:avLst/>
              <a:gdLst>
                <a:gd name="T0" fmla="*/ 0 w 28"/>
                <a:gd name="T1" fmla="*/ 0 h 28"/>
                <a:gd name="T2" fmla="*/ 2 w 28"/>
                <a:gd name="T3" fmla="*/ 28 h 28"/>
                <a:gd name="T4" fmla="*/ 28 w 28"/>
                <a:gd name="T5" fmla="*/ 15 h 28"/>
                <a:gd name="T6" fmla="*/ 2 w 28"/>
                <a:gd name="T7" fmla="*/ 2 h 28"/>
                <a:gd name="T8" fmla="*/ 0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0" y="0"/>
                  </a:moveTo>
                  <a:lnTo>
                    <a:pt x="2" y="28"/>
                  </a:lnTo>
                  <a:lnTo>
                    <a:pt x="28" y="15"/>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98" name="Line 500"/>
            <p:cNvSpPr>
              <a:spLocks noChangeShapeType="1"/>
            </p:cNvSpPr>
            <p:nvPr/>
          </p:nvSpPr>
          <p:spPr bwMode="auto">
            <a:xfrm>
              <a:off x="2521" y="2788"/>
              <a:ext cx="677"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Freeform 501"/>
            <p:cNvSpPr>
              <a:spLocks/>
            </p:cNvSpPr>
            <p:nvPr/>
          </p:nvSpPr>
          <p:spPr bwMode="auto">
            <a:xfrm>
              <a:off x="3189" y="1839"/>
              <a:ext cx="28" cy="28"/>
            </a:xfrm>
            <a:custGeom>
              <a:avLst/>
              <a:gdLst>
                <a:gd name="T0" fmla="*/ 0 w 28"/>
                <a:gd name="T1" fmla="*/ 0 h 28"/>
                <a:gd name="T2" fmla="*/ 2 w 28"/>
                <a:gd name="T3" fmla="*/ 28 h 28"/>
                <a:gd name="T4" fmla="*/ 28 w 28"/>
                <a:gd name="T5" fmla="*/ 15 h 28"/>
                <a:gd name="T6" fmla="*/ 2 w 28"/>
                <a:gd name="T7" fmla="*/ 2 h 28"/>
                <a:gd name="T8" fmla="*/ 0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0" y="0"/>
                  </a:moveTo>
                  <a:lnTo>
                    <a:pt x="2" y="28"/>
                  </a:lnTo>
                  <a:lnTo>
                    <a:pt x="28" y="15"/>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00" name="Line 502"/>
            <p:cNvSpPr>
              <a:spLocks noChangeShapeType="1"/>
            </p:cNvSpPr>
            <p:nvPr/>
          </p:nvSpPr>
          <p:spPr bwMode="auto">
            <a:xfrm flipH="1">
              <a:off x="3328" y="1852"/>
              <a:ext cx="61"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Line 503"/>
            <p:cNvSpPr>
              <a:spLocks noChangeShapeType="1"/>
            </p:cNvSpPr>
            <p:nvPr/>
          </p:nvSpPr>
          <p:spPr bwMode="auto">
            <a:xfrm flipH="1">
              <a:off x="2979" y="1852"/>
              <a:ext cx="219"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Freeform 504"/>
            <p:cNvSpPr>
              <a:spLocks/>
            </p:cNvSpPr>
            <p:nvPr/>
          </p:nvSpPr>
          <p:spPr bwMode="auto">
            <a:xfrm>
              <a:off x="3189" y="2142"/>
              <a:ext cx="28" cy="29"/>
            </a:xfrm>
            <a:custGeom>
              <a:avLst/>
              <a:gdLst>
                <a:gd name="T0" fmla="*/ 0 w 28"/>
                <a:gd name="T1" fmla="*/ 0 h 29"/>
                <a:gd name="T2" fmla="*/ 2 w 28"/>
                <a:gd name="T3" fmla="*/ 29 h 29"/>
                <a:gd name="T4" fmla="*/ 28 w 28"/>
                <a:gd name="T5" fmla="*/ 15 h 29"/>
                <a:gd name="T6" fmla="*/ 2 w 28"/>
                <a:gd name="T7" fmla="*/ 0 h 29"/>
                <a:gd name="T8" fmla="*/ 0 w 28"/>
                <a:gd name="T9" fmla="*/ 0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0" y="0"/>
                  </a:moveTo>
                  <a:lnTo>
                    <a:pt x="2" y="29"/>
                  </a:lnTo>
                  <a:lnTo>
                    <a:pt x="28" y="15"/>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03" name="Line 505"/>
            <p:cNvSpPr>
              <a:spLocks noChangeShapeType="1"/>
            </p:cNvSpPr>
            <p:nvPr/>
          </p:nvSpPr>
          <p:spPr bwMode="auto">
            <a:xfrm flipH="1">
              <a:off x="3328" y="2155"/>
              <a:ext cx="179"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 name="Freeform 506"/>
            <p:cNvSpPr>
              <a:spLocks/>
            </p:cNvSpPr>
            <p:nvPr/>
          </p:nvSpPr>
          <p:spPr bwMode="auto">
            <a:xfrm>
              <a:off x="2321" y="1826"/>
              <a:ext cx="874" cy="331"/>
            </a:xfrm>
            <a:custGeom>
              <a:avLst/>
              <a:gdLst>
                <a:gd name="T0" fmla="*/ 874 w 874"/>
                <a:gd name="T1" fmla="*/ 329 h 331"/>
                <a:gd name="T2" fmla="*/ 0 w 874"/>
                <a:gd name="T3" fmla="*/ 331 h 331"/>
                <a:gd name="T4" fmla="*/ 0 w 874"/>
                <a:gd name="T5" fmla="*/ 0 h 331"/>
                <a:gd name="T6" fmla="*/ 0 60000 65536"/>
                <a:gd name="T7" fmla="*/ 0 60000 65536"/>
                <a:gd name="T8" fmla="*/ 0 60000 65536"/>
                <a:gd name="T9" fmla="*/ 0 w 874"/>
                <a:gd name="T10" fmla="*/ 0 h 331"/>
                <a:gd name="T11" fmla="*/ 874 w 874"/>
                <a:gd name="T12" fmla="*/ 331 h 331"/>
              </a:gdLst>
              <a:ahLst/>
              <a:cxnLst>
                <a:cxn ang="T6">
                  <a:pos x="T0" y="T1"/>
                </a:cxn>
                <a:cxn ang="T7">
                  <a:pos x="T2" y="T3"/>
                </a:cxn>
                <a:cxn ang="T8">
                  <a:pos x="T4" y="T5"/>
                </a:cxn>
              </a:cxnLst>
              <a:rect l="T9" t="T10" r="T11" b="T12"/>
              <a:pathLst>
                <a:path w="874" h="331">
                  <a:moveTo>
                    <a:pt x="874" y="329"/>
                  </a:moveTo>
                  <a:lnTo>
                    <a:pt x="0" y="331"/>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05" name="Freeform 507"/>
            <p:cNvSpPr>
              <a:spLocks/>
            </p:cNvSpPr>
            <p:nvPr/>
          </p:nvSpPr>
          <p:spPr bwMode="auto">
            <a:xfrm>
              <a:off x="4225" y="711"/>
              <a:ext cx="28" cy="26"/>
            </a:xfrm>
            <a:custGeom>
              <a:avLst/>
              <a:gdLst>
                <a:gd name="T0" fmla="*/ 0 w 28"/>
                <a:gd name="T1" fmla="*/ 0 h 26"/>
                <a:gd name="T2" fmla="*/ 2 w 28"/>
                <a:gd name="T3" fmla="*/ 26 h 26"/>
                <a:gd name="T4" fmla="*/ 28 w 28"/>
                <a:gd name="T5" fmla="*/ 13 h 26"/>
                <a:gd name="T6" fmla="*/ 2 w 28"/>
                <a:gd name="T7" fmla="*/ 0 h 26"/>
                <a:gd name="T8" fmla="*/ 0 w 28"/>
                <a:gd name="T9" fmla="*/ 0 h 26"/>
                <a:gd name="T10" fmla="*/ 0 60000 65536"/>
                <a:gd name="T11" fmla="*/ 0 60000 65536"/>
                <a:gd name="T12" fmla="*/ 0 60000 65536"/>
                <a:gd name="T13" fmla="*/ 0 60000 65536"/>
                <a:gd name="T14" fmla="*/ 0 60000 65536"/>
                <a:gd name="T15" fmla="*/ 0 w 28"/>
                <a:gd name="T16" fmla="*/ 0 h 26"/>
                <a:gd name="T17" fmla="*/ 28 w 28"/>
                <a:gd name="T18" fmla="*/ 26 h 26"/>
              </a:gdLst>
              <a:ahLst/>
              <a:cxnLst>
                <a:cxn ang="T10">
                  <a:pos x="T0" y="T1"/>
                </a:cxn>
                <a:cxn ang="T11">
                  <a:pos x="T2" y="T3"/>
                </a:cxn>
                <a:cxn ang="T12">
                  <a:pos x="T4" y="T5"/>
                </a:cxn>
                <a:cxn ang="T13">
                  <a:pos x="T6" y="T7"/>
                </a:cxn>
                <a:cxn ang="T14">
                  <a:pos x="T8" y="T9"/>
                </a:cxn>
              </a:cxnLst>
              <a:rect l="T15" t="T16" r="T17" b="T18"/>
              <a:pathLst>
                <a:path w="28" h="26">
                  <a:moveTo>
                    <a:pt x="0" y="0"/>
                  </a:moveTo>
                  <a:lnTo>
                    <a:pt x="2" y="26"/>
                  </a:lnTo>
                  <a:lnTo>
                    <a:pt x="28" y="13"/>
                  </a:lnTo>
                  <a:lnTo>
                    <a:pt x="2" y="0"/>
                  </a:lnTo>
                  <a:lnTo>
                    <a:pt x="0" y="0"/>
                  </a:lnTo>
                  <a:close/>
                </a:path>
              </a:pathLst>
            </a:custGeom>
            <a:solidFill>
              <a:srgbClr val="EB75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06" name="Freeform 508"/>
            <p:cNvSpPr>
              <a:spLocks/>
            </p:cNvSpPr>
            <p:nvPr/>
          </p:nvSpPr>
          <p:spPr bwMode="auto">
            <a:xfrm>
              <a:off x="3328" y="611"/>
              <a:ext cx="906" cy="113"/>
            </a:xfrm>
            <a:custGeom>
              <a:avLst/>
              <a:gdLst>
                <a:gd name="T0" fmla="*/ 906 w 906"/>
                <a:gd name="T1" fmla="*/ 113 h 113"/>
                <a:gd name="T2" fmla="*/ 849 w 906"/>
                <a:gd name="T3" fmla="*/ 113 h 113"/>
                <a:gd name="T4" fmla="*/ 849 w 906"/>
                <a:gd name="T5" fmla="*/ 0 h 113"/>
                <a:gd name="T6" fmla="*/ 0 w 906"/>
                <a:gd name="T7" fmla="*/ 0 h 113"/>
                <a:gd name="T8" fmla="*/ 0 60000 65536"/>
                <a:gd name="T9" fmla="*/ 0 60000 65536"/>
                <a:gd name="T10" fmla="*/ 0 60000 65536"/>
                <a:gd name="T11" fmla="*/ 0 60000 65536"/>
                <a:gd name="T12" fmla="*/ 0 w 906"/>
                <a:gd name="T13" fmla="*/ 0 h 113"/>
                <a:gd name="T14" fmla="*/ 906 w 906"/>
                <a:gd name="T15" fmla="*/ 113 h 113"/>
              </a:gdLst>
              <a:ahLst/>
              <a:cxnLst>
                <a:cxn ang="T8">
                  <a:pos x="T0" y="T1"/>
                </a:cxn>
                <a:cxn ang="T9">
                  <a:pos x="T2" y="T3"/>
                </a:cxn>
                <a:cxn ang="T10">
                  <a:pos x="T4" y="T5"/>
                </a:cxn>
                <a:cxn ang="T11">
                  <a:pos x="T6" y="T7"/>
                </a:cxn>
              </a:cxnLst>
              <a:rect l="T12" t="T13" r="T14" b="T15"/>
              <a:pathLst>
                <a:path w="906" h="113">
                  <a:moveTo>
                    <a:pt x="906" y="113"/>
                  </a:moveTo>
                  <a:lnTo>
                    <a:pt x="849" y="113"/>
                  </a:lnTo>
                  <a:lnTo>
                    <a:pt x="849" y="0"/>
                  </a:lnTo>
                  <a:lnTo>
                    <a:pt x="0" y="0"/>
                  </a:lnTo>
                </a:path>
              </a:pathLst>
            </a:custGeom>
            <a:noFill/>
            <a:ln w="17463">
              <a:solidFill>
                <a:srgbClr val="EB75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07" name="Freeform 509"/>
            <p:cNvSpPr>
              <a:spLocks/>
            </p:cNvSpPr>
            <p:nvPr/>
          </p:nvSpPr>
          <p:spPr bwMode="auto">
            <a:xfrm>
              <a:off x="4225" y="1839"/>
              <a:ext cx="28" cy="28"/>
            </a:xfrm>
            <a:custGeom>
              <a:avLst/>
              <a:gdLst>
                <a:gd name="T0" fmla="*/ 0 w 28"/>
                <a:gd name="T1" fmla="*/ 0 h 28"/>
                <a:gd name="T2" fmla="*/ 2 w 28"/>
                <a:gd name="T3" fmla="*/ 28 h 28"/>
                <a:gd name="T4" fmla="*/ 28 w 28"/>
                <a:gd name="T5" fmla="*/ 15 h 28"/>
                <a:gd name="T6" fmla="*/ 2 w 28"/>
                <a:gd name="T7" fmla="*/ 2 h 28"/>
                <a:gd name="T8" fmla="*/ 0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0" y="0"/>
                  </a:moveTo>
                  <a:lnTo>
                    <a:pt x="2" y="28"/>
                  </a:lnTo>
                  <a:lnTo>
                    <a:pt x="28" y="15"/>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08" name="Line 510"/>
            <p:cNvSpPr>
              <a:spLocks noChangeShapeType="1"/>
            </p:cNvSpPr>
            <p:nvPr/>
          </p:nvSpPr>
          <p:spPr bwMode="auto">
            <a:xfrm flipH="1">
              <a:off x="4364" y="1852"/>
              <a:ext cx="120"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Line 511"/>
            <p:cNvSpPr>
              <a:spLocks noChangeShapeType="1"/>
            </p:cNvSpPr>
            <p:nvPr/>
          </p:nvSpPr>
          <p:spPr bwMode="auto">
            <a:xfrm flipH="1">
              <a:off x="4135" y="1852"/>
              <a:ext cx="94"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Freeform 512"/>
            <p:cNvSpPr>
              <a:spLocks/>
            </p:cNvSpPr>
            <p:nvPr/>
          </p:nvSpPr>
          <p:spPr bwMode="auto">
            <a:xfrm>
              <a:off x="4225" y="2317"/>
              <a:ext cx="28" cy="28"/>
            </a:xfrm>
            <a:custGeom>
              <a:avLst/>
              <a:gdLst>
                <a:gd name="T0" fmla="*/ 0 w 28"/>
                <a:gd name="T1" fmla="*/ 0 h 28"/>
                <a:gd name="T2" fmla="*/ 2 w 28"/>
                <a:gd name="T3" fmla="*/ 28 h 28"/>
                <a:gd name="T4" fmla="*/ 28 w 28"/>
                <a:gd name="T5" fmla="*/ 15 h 28"/>
                <a:gd name="T6" fmla="*/ 2 w 28"/>
                <a:gd name="T7" fmla="*/ 2 h 28"/>
                <a:gd name="T8" fmla="*/ 0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0" y="0"/>
                  </a:moveTo>
                  <a:lnTo>
                    <a:pt x="2" y="28"/>
                  </a:lnTo>
                  <a:lnTo>
                    <a:pt x="28" y="15"/>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11" name="Freeform 513"/>
            <p:cNvSpPr>
              <a:spLocks/>
            </p:cNvSpPr>
            <p:nvPr/>
          </p:nvSpPr>
          <p:spPr bwMode="auto">
            <a:xfrm>
              <a:off x="4364" y="2094"/>
              <a:ext cx="120" cy="238"/>
            </a:xfrm>
            <a:custGeom>
              <a:avLst/>
              <a:gdLst>
                <a:gd name="T0" fmla="*/ 120 w 120"/>
                <a:gd name="T1" fmla="*/ 0 h 238"/>
                <a:gd name="T2" fmla="*/ 59 w 120"/>
                <a:gd name="T3" fmla="*/ 0 h 238"/>
                <a:gd name="T4" fmla="*/ 59 w 120"/>
                <a:gd name="T5" fmla="*/ 238 h 238"/>
                <a:gd name="T6" fmla="*/ 0 w 120"/>
                <a:gd name="T7" fmla="*/ 238 h 238"/>
                <a:gd name="T8" fmla="*/ 0 60000 65536"/>
                <a:gd name="T9" fmla="*/ 0 60000 65536"/>
                <a:gd name="T10" fmla="*/ 0 60000 65536"/>
                <a:gd name="T11" fmla="*/ 0 60000 65536"/>
                <a:gd name="T12" fmla="*/ 0 w 120"/>
                <a:gd name="T13" fmla="*/ 0 h 238"/>
                <a:gd name="T14" fmla="*/ 120 w 120"/>
                <a:gd name="T15" fmla="*/ 238 h 238"/>
              </a:gdLst>
              <a:ahLst/>
              <a:cxnLst>
                <a:cxn ang="T8">
                  <a:pos x="T0" y="T1"/>
                </a:cxn>
                <a:cxn ang="T9">
                  <a:pos x="T2" y="T3"/>
                </a:cxn>
                <a:cxn ang="T10">
                  <a:pos x="T4" y="T5"/>
                </a:cxn>
                <a:cxn ang="T11">
                  <a:pos x="T6" y="T7"/>
                </a:cxn>
              </a:cxnLst>
              <a:rect l="T12" t="T13" r="T14" b="T15"/>
              <a:pathLst>
                <a:path w="120" h="238">
                  <a:moveTo>
                    <a:pt x="120" y="0"/>
                  </a:moveTo>
                  <a:lnTo>
                    <a:pt x="59" y="0"/>
                  </a:lnTo>
                  <a:lnTo>
                    <a:pt x="59" y="238"/>
                  </a:lnTo>
                  <a:lnTo>
                    <a:pt x="0" y="238"/>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12" name="Freeform 514"/>
            <p:cNvSpPr>
              <a:spLocks/>
            </p:cNvSpPr>
            <p:nvPr/>
          </p:nvSpPr>
          <p:spPr bwMode="auto">
            <a:xfrm>
              <a:off x="3389" y="1854"/>
              <a:ext cx="840" cy="478"/>
            </a:xfrm>
            <a:custGeom>
              <a:avLst/>
              <a:gdLst>
                <a:gd name="T0" fmla="*/ 840 w 840"/>
                <a:gd name="T1" fmla="*/ 476 h 478"/>
                <a:gd name="T2" fmla="*/ 0 w 840"/>
                <a:gd name="T3" fmla="*/ 478 h 478"/>
                <a:gd name="T4" fmla="*/ 0 w 840"/>
                <a:gd name="T5" fmla="*/ 0 h 478"/>
                <a:gd name="T6" fmla="*/ 0 60000 65536"/>
                <a:gd name="T7" fmla="*/ 0 60000 65536"/>
                <a:gd name="T8" fmla="*/ 0 60000 65536"/>
                <a:gd name="T9" fmla="*/ 0 w 840"/>
                <a:gd name="T10" fmla="*/ 0 h 478"/>
                <a:gd name="T11" fmla="*/ 840 w 840"/>
                <a:gd name="T12" fmla="*/ 478 h 478"/>
              </a:gdLst>
              <a:ahLst/>
              <a:cxnLst>
                <a:cxn ang="T6">
                  <a:pos x="T0" y="T1"/>
                </a:cxn>
                <a:cxn ang="T7">
                  <a:pos x="T2" y="T3"/>
                </a:cxn>
                <a:cxn ang="T8">
                  <a:pos x="T4" y="T5"/>
                </a:cxn>
              </a:cxnLst>
              <a:rect l="T9" t="T10" r="T11" b="T12"/>
              <a:pathLst>
                <a:path w="840" h="478">
                  <a:moveTo>
                    <a:pt x="840" y="476"/>
                  </a:moveTo>
                  <a:lnTo>
                    <a:pt x="0" y="478"/>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13" name="Freeform 515"/>
            <p:cNvSpPr>
              <a:spLocks/>
            </p:cNvSpPr>
            <p:nvPr/>
          </p:nvSpPr>
          <p:spPr bwMode="auto">
            <a:xfrm>
              <a:off x="4225" y="2775"/>
              <a:ext cx="28" cy="28"/>
            </a:xfrm>
            <a:custGeom>
              <a:avLst/>
              <a:gdLst>
                <a:gd name="T0" fmla="*/ 0 w 28"/>
                <a:gd name="T1" fmla="*/ 0 h 28"/>
                <a:gd name="T2" fmla="*/ 2 w 28"/>
                <a:gd name="T3" fmla="*/ 28 h 28"/>
                <a:gd name="T4" fmla="*/ 28 w 28"/>
                <a:gd name="T5" fmla="*/ 15 h 28"/>
                <a:gd name="T6" fmla="*/ 2 w 28"/>
                <a:gd name="T7" fmla="*/ 2 h 28"/>
                <a:gd name="T8" fmla="*/ 0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0" y="0"/>
                  </a:moveTo>
                  <a:lnTo>
                    <a:pt x="2" y="28"/>
                  </a:lnTo>
                  <a:lnTo>
                    <a:pt x="28" y="15"/>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14" name="Line 516"/>
            <p:cNvSpPr>
              <a:spLocks noChangeShapeType="1"/>
            </p:cNvSpPr>
            <p:nvPr/>
          </p:nvSpPr>
          <p:spPr bwMode="auto">
            <a:xfrm>
              <a:off x="3328" y="2788"/>
              <a:ext cx="906"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 name="Rectangle 517"/>
            <p:cNvSpPr>
              <a:spLocks noChangeArrowheads="1"/>
            </p:cNvSpPr>
            <p:nvPr/>
          </p:nvSpPr>
          <p:spPr bwMode="auto">
            <a:xfrm>
              <a:off x="1014" y="792"/>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116" name="Rectangle 518"/>
            <p:cNvSpPr>
              <a:spLocks noChangeArrowheads="1"/>
            </p:cNvSpPr>
            <p:nvPr/>
          </p:nvSpPr>
          <p:spPr bwMode="auto">
            <a:xfrm>
              <a:off x="1029" y="792"/>
              <a:ext cx="5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F</a:t>
              </a:r>
              <a:endParaRPr lang="en-US" altLang="zh-CN"/>
            </a:p>
          </p:txBody>
        </p:sp>
        <p:sp>
          <p:nvSpPr>
            <p:cNvPr id="117" name="Rectangle 519"/>
            <p:cNvSpPr>
              <a:spLocks noChangeArrowheads="1"/>
            </p:cNvSpPr>
            <p:nvPr/>
          </p:nvSpPr>
          <p:spPr bwMode="auto">
            <a:xfrm>
              <a:off x="1062" y="792"/>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118" name="Rectangle 520"/>
            <p:cNvSpPr>
              <a:spLocks noChangeArrowheads="1"/>
            </p:cNvSpPr>
            <p:nvPr/>
          </p:nvSpPr>
          <p:spPr bwMode="auto">
            <a:xfrm>
              <a:off x="1077" y="792"/>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119" name="Rectangle 521"/>
            <p:cNvSpPr>
              <a:spLocks noChangeArrowheads="1"/>
            </p:cNvSpPr>
            <p:nvPr/>
          </p:nvSpPr>
          <p:spPr bwMode="auto">
            <a:xfrm>
              <a:off x="1091" y="792"/>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120" name="Rectangle 522"/>
            <p:cNvSpPr>
              <a:spLocks noChangeArrowheads="1"/>
            </p:cNvSpPr>
            <p:nvPr/>
          </p:nvSpPr>
          <p:spPr bwMode="auto">
            <a:xfrm>
              <a:off x="639" y="2"/>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P</a:t>
              </a:r>
              <a:endParaRPr lang="en-US" altLang="zh-CN"/>
            </a:p>
          </p:txBody>
        </p:sp>
        <p:sp>
          <p:nvSpPr>
            <p:cNvPr id="121" name="Rectangle 523"/>
            <p:cNvSpPr>
              <a:spLocks noChangeArrowheads="1"/>
            </p:cNvSpPr>
            <p:nvPr/>
          </p:nvSpPr>
          <p:spPr bwMode="auto">
            <a:xfrm>
              <a:off x="674" y="2"/>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C</a:t>
              </a:r>
              <a:endParaRPr lang="en-US" altLang="zh-CN"/>
            </a:p>
          </p:txBody>
        </p:sp>
        <p:sp>
          <p:nvSpPr>
            <p:cNvPr id="122" name="Rectangle 524"/>
            <p:cNvSpPr>
              <a:spLocks noChangeArrowheads="1"/>
            </p:cNvSpPr>
            <p:nvPr/>
          </p:nvSpPr>
          <p:spPr bwMode="auto">
            <a:xfrm>
              <a:off x="713" y="2"/>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S</a:t>
              </a:r>
              <a:endParaRPr lang="en-US" altLang="zh-CN"/>
            </a:p>
          </p:txBody>
        </p:sp>
        <p:sp>
          <p:nvSpPr>
            <p:cNvPr id="123" name="Rectangle 525"/>
            <p:cNvSpPr>
              <a:spLocks noChangeArrowheads="1"/>
            </p:cNvSpPr>
            <p:nvPr/>
          </p:nvSpPr>
          <p:spPr bwMode="auto">
            <a:xfrm>
              <a:off x="748" y="2"/>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124" name="Rectangle 526"/>
            <p:cNvSpPr>
              <a:spLocks noChangeArrowheads="1"/>
            </p:cNvSpPr>
            <p:nvPr/>
          </p:nvSpPr>
          <p:spPr bwMode="auto">
            <a:xfrm>
              <a:off x="766" y="2"/>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c</a:t>
              </a:r>
              <a:endParaRPr lang="en-US" altLang="zh-CN"/>
            </a:p>
          </p:txBody>
        </p:sp>
        <p:sp>
          <p:nvSpPr>
            <p:cNvPr id="125" name="Rectangle 527"/>
            <p:cNvSpPr>
              <a:spLocks noChangeArrowheads="1"/>
            </p:cNvSpPr>
            <p:nvPr/>
          </p:nvSpPr>
          <p:spPr bwMode="auto">
            <a:xfrm>
              <a:off x="2138" y="247"/>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I</a:t>
              </a:r>
              <a:endParaRPr lang="en-US" altLang="zh-CN"/>
            </a:p>
          </p:txBody>
        </p:sp>
        <p:sp>
          <p:nvSpPr>
            <p:cNvPr id="126" name="Rectangle 528"/>
            <p:cNvSpPr>
              <a:spLocks noChangeArrowheads="1"/>
            </p:cNvSpPr>
            <p:nvPr/>
          </p:nvSpPr>
          <p:spPr bwMode="auto">
            <a:xfrm>
              <a:off x="2153" y="247"/>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127" name="Rectangle 529"/>
            <p:cNvSpPr>
              <a:spLocks noChangeArrowheads="1"/>
            </p:cNvSpPr>
            <p:nvPr/>
          </p:nvSpPr>
          <p:spPr bwMode="auto">
            <a:xfrm>
              <a:off x="2190" y="247"/>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128" name="Rectangle 530"/>
            <p:cNvSpPr>
              <a:spLocks noChangeArrowheads="1"/>
            </p:cNvSpPr>
            <p:nvPr/>
          </p:nvSpPr>
          <p:spPr bwMode="auto">
            <a:xfrm>
              <a:off x="2205" y="247"/>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129" name="Rectangle 531"/>
            <p:cNvSpPr>
              <a:spLocks noChangeArrowheads="1"/>
            </p:cNvSpPr>
            <p:nvPr/>
          </p:nvSpPr>
          <p:spPr bwMode="auto">
            <a:xfrm>
              <a:off x="2242" y="247"/>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X</a:t>
              </a:r>
              <a:endParaRPr lang="en-US" altLang="zh-CN"/>
            </a:p>
          </p:txBody>
        </p:sp>
        <p:sp>
          <p:nvSpPr>
            <p:cNvPr id="130" name="Rectangle 532"/>
            <p:cNvSpPr>
              <a:spLocks noChangeArrowheads="1"/>
            </p:cNvSpPr>
            <p:nvPr/>
          </p:nvSpPr>
          <p:spPr bwMode="auto">
            <a:xfrm>
              <a:off x="3171" y="428"/>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131" name="Rectangle 533"/>
            <p:cNvSpPr>
              <a:spLocks noChangeArrowheads="1"/>
            </p:cNvSpPr>
            <p:nvPr/>
          </p:nvSpPr>
          <p:spPr bwMode="auto">
            <a:xfrm>
              <a:off x="3206" y="428"/>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X</a:t>
              </a:r>
              <a:endParaRPr lang="en-US" altLang="zh-CN"/>
            </a:p>
          </p:txBody>
        </p:sp>
        <p:sp>
          <p:nvSpPr>
            <p:cNvPr id="132" name="Rectangle 534"/>
            <p:cNvSpPr>
              <a:spLocks noChangeArrowheads="1"/>
            </p:cNvSpPr>
            <p:nvPr/>
          </p:nvSpPr>
          <p:spPr bwMode="auto">
            <a:xfrm>
              <a:off x="3243" y="428"/>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133" name="Rectangle 535"/>
            <p:cNvSpPr>
              <a:spLocks noChangeArrowheads="1"/>
            </p:cNvSpPr>
            <p:nvPr/>
          </p:nvSpPr>
          <p:spPr bwMode="auto">
            <a:xfrm>
              <a:off x="3259" y="428"/>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134" name="Rectangle 536"/>
            <p:cNvSpPr>
              <a:spLocks noChangeArrowheads="1"/>
            </p:cNvSpPr>
            <p:nvPr/>
          </p:nvSpPr>
          <p:spPr bwMode="auto">
            <a:xfrm>
              <a:off x="3302" y="428"/>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135" name="Rectangle 537"/>
            <p:cNvSpPr>
              <a:spLocks noChangeArrowheads="1"/>
            </p:cNvSpPr>
            <p:nvPr/>
          </p:nvSpPr>
          <p:spPr bwMode="auto">
            <a:xfrm>
              <a:off x="3339" y="428"/>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136" name="Rectangle 538"/>
            <p:cNvSpPr>
              <a:spLocks noChangeArrowheads="1"/>
            </p:cNvSpPr>
            <p:nvPr/>
          </p:nvSpPr>
          <p:spPr bwMode="auto">
            <a:xfrm>
              <a:off x="4199" y="609"/>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137" name="Rectangle 539"/>
            <p:cNvSpPr>
              <a:spLocks noChangeArrowheads="1"/>
            </p:cNvSpPr>
            <p:nvPr/>
          </p:nvSpPr>
          <p:spPr bwMode="auto">
            <a:xfrm>
              <a:off x="4242" y="609"/>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138" name="Rectangle 540"/>
            <p:cNvSpPr>
              <a:spLocks noChangeArrowheads="1"/>
            </p:cNvSpPr>
            <p:nvPr/>
          </p:nvSpPr>
          <p:spPr bwMode="auto">
            <a:xfrm>
              <a:off x="4279" y="609"/>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139" name="Rectangle 541"/>
            <p:cNvSpPr>
              <a:spLocks noChangeArrowheads="1"/>
            </p:cNvSpPr>
            <p:nvPr/>
          </p:nvSpPr>
          <p:spPr bwMode="auto">
            <a:xfrm>
              <a:off x="4323" y="609"/>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t>
              </a:r>
              <a:endParaRPr lang="en-US" altLang="zh-CN"/>
            </a:p>
          </p:txBody>
        </p:sp>
        <p:sp>
          <p:nvSpPr>
            <p:cNvPr id="140" name="Rectangle 542"/>
            <p:cNvSpPr>
              <a:spLocks noChangeArrowheads="1"/>
            </p:cNvSpPr>
            <p:nvPr/>
          </p:nvSpPr>
          <p:spPr bwMode="auto">
            <a:xfrm>
              <a:off x="4338" y="609"/>
              <a:ext cx="8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W</a:t>
              </a:r>
              <a:endParaRPr lang="en-US" altLang="zh-CN"/>
            </a:p>
          </p:txBody>
        </p:sp>
        <p:sp>
          <p:nvSpPr>
            <p:cNvPr id="141" name="Rectangle 543"/>
            <p:cNvSpPr>
              <a:spLocks noChangeArrowheads="1"/>
            </p:cNvSpPr>
            <p:nvPr/>
          </p:nvSpPr>
          <p:spPr bwMode="auto">
            <a:xfrm>
              <a:off x="4388" y="609"/>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B</a:t>
              </a:r>
              <a:endParaRPr lang="en-US" altLang="zh-CN"/>
            </a:p>
          </p:txBody>
        </p:sp>
        <p:sp>
          <p:nvSpPr>
            <p:cNvPr id="142" name="Freeform 544"/>
            <p:cNvSpPr>
              <a:spLocks/>
            </p:cNvSpPr>
            <p:nvPr/>
          </p:nvSpPr>
          <p:spPr bwMode="auto">
            <a:xfrm>
              <a:off x="988" y="995"/>
              <a:ext cx="28" cy="28"/>
            </a:xfrm>
            <a:custGeom>
              <a:avLst/>
              <a:gdLst>
                <a:gd name="T0" fmla="*/ 0 w 28"/>
                <a:gd name="T1" fmla="*/ 0 h 28"/>
                <a:gd name="T2" fmla="*/ 2 w 28"/>
                <a:gd name="T3" fmla="*/ 28 h 28"/>
                <a:gd name="T4" fmla="*/ 28 w 28"/>
                <a:gd name="T5" fmla="*/ 15 h 28"/>
                <a:gd name="T6" fmla="*/ 2 w 28"/>
                <a:gd name="T7" fmla="*/ 2 h 28"/>
                <a:gd name="T8" fmla="*/ 0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0" y="0"/>
                  </a:moveTo>
                  <a:lnTo>
                    <a:pt x="2" y="28"/>
                  </a:lnTo>
                  <a:lnTo>
                    <a:pt x="28" y="15"/>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43" name="Line 545"/>
            <p:cNvSpPr>
              <a:spLocks noChangeShapeType="1"/>
            </p:cNvSpPr>
            <p:nvPr/>
          </p:nvSpPr>
          <p:spPr bwMode="auto">
            <a:xfrm flipH="1">
              <a:off x="1128" y="1008"/>
              <a:ext cx="1001"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546"/>
            <p:cNvSpPr>
              <a:spLocks noChangeShapeType="1"/>
            </p:cNvSpPr>
            <p:nvPr/>
          </p:nvSpPr>
          <p:spPr bwMode="auto">
            <a:xfrm flipH="1">
              <a:off x="724" y="1008"/>
              <a:ext cx="271"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 name="Freeform 547"/>
            <p:cNvSpPr>
              <a:spLocks/>
            </p:cNvSpPr>
            <p:nvPr/>
          </p:nvSpPr>
          <p:spPr bwMode="auto">
            <a:xfrm>
              <a:off x="554" y="297"/>
              <a:ext cx="26" cy="26"/>
            </a:xfrm>
            <a:custGeom>
              <a:avLst/>
              <a:gdLst>
                <a:gd name="T0" fmla="*/ 0 w 26"/>
                <a:gd name="T1" fmla="*/ 0 h 26"/>
                <a:gd name="T2" fmla="*/ 0 w 26"/>
                <a:gd name="T3" fmla="*/ 26 h 26"/>
                <a:gd name="T4" fmla="*/ 26 w 26"/>
                <a:gd name="T5" fmla="*/ 13 h 26"/>
                <a:gd name="T6" fmla="*/ 0 w 26"/>
                <a:gd name="T7" fmla="*/ 0 h 26"/>
                <a:gd name="T8" fmla="*/ 0 60000 65536"/>
                <a:gd name="T9" fmla="*/ 0 60000 65536"/>
                <a:gd name="T10" fmla="*/ 0 60000 65536"/>
                <a:gd name="T11" fmla="*/ 0 60000 65536"/>
                <a:gd name="T12" fmla="*/ 0 w 26"/>
                <a:gd name="T13" fmla="*/ 0 h 26"/>
                <a:gd name="T14" fmla="*/ 26 w 26"/>
                <a:gd name="T15" fmla="*/ 26 h 26"/>
              </a:gdLst>
              <a:ahLst/>
              <a:cxnLst>
                <a:cxn ang="T8">
                  <a:pos x="T0" y="T1"/>
                </a:cxn>
                <a:cxn ang="T9">
                  <a:pos x="T2" y="T3"/>
                </a:cxn>
                <a:cxn ang="T10">
                  <a:pos x="T4" y="T5"/>
                </a:cxn>
                <a:cxn ang="T11">
                  <a:pos x="T6" y="T7"/>
                </a:cxn>
              </a:cxnLst>
              <a:rect l="T12" t="T13" r="T14" b="T15"/>
              <a:pathLst>
                <a:path w="26" h="26">
                  <a:moveTo>
                    <a:pt x="0" y="0"/>
                  </a:moveTo>
                  <a:lnTo>
                    <a:pt x="0" y="26"/>
                  </a:lnTo>
                  <a:lnTo>
                    <a:pt x="26"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46" name="Freeform 548"/>
            <p:cNvSpPr>
              <a:spLocks/>
            </p:cNvSpPr>
            <p:nvPr/>
          </p:nvSpPr>
          <p:spPr bwMode="auto">
            <a:xfrm>
              <a:off x="554" y="539"/>
              <a:ext cx="26" cy="26"/>
            </a:xfrm>
            <a:custGeom>
              <a:avLst/>
              <a:gdLst>
                <a:gd name="T0" fmla="*/ 0 w 26"/>
                <a:gd name="T1" fmla="*/ 0 h 26"/>
                <a:gd name="T2" fmla="*/ 0 w 26"/>
                <a:gd name="T3" fmla="*/ 26 h 26"/>
                <a:gd name="T4" fmla="*/ 26 w 26"/>
                <a:gd name="T5" fmla="*/ 13 h 26"/>
                <a:gd name="T6" fmla="*/ 0 w 26"/>
                <a:gd name="T7" fmla="*/ 0 h 26"/>
                <a:gd name="T8" fmla="*/ 0 60000 65536"/>
                <a:gd name="T9" fmla="*/ 0 60000 65536"/>
                <a:gd name="T10" fmla="*/ 0 60000 65536"/>
                <a:gd name="T11" fmla="*/ 0 60000 65536"/>
                <a:gd name="T12" fmla="*/ 0 w 26"/>
                <a:gd name="T13" fmla="*/ 0 h 26"/>
                <a:gd name="T14" fmla="*/ 26 w 26"/>
                <a:gd name="T15" fmla="*/ 26 h 26"/>
              </a:gdLst>
              <a:ahLst/>
              <a:cxnLst>
                <a:cxn ang="T8">
                  <a:pos x="T0" y="T1"/>
                </a:cxn>
                <a:cxn ang="T9">
                  <a:pos x="T2" y="T3"/>
                </a:cxn>
                <a:cxn ang="T10">
                  <a:pos x="T4" y="T5"/>
                </a:cxn>
                <a:cxn ang="T11">
                  <a:pos x="T6" y="T7"/>
                </a:cxn>
              </a:cxnLst>
              <a:rect l="T12" t="T13" r="T14" b="T15"/>
              <a:pathLst>
                <a:path w="26" h="26">
                  <a:moveTo>
                    <a:pt x="0" y="0"/>
                  </a:moveTo>
                  <a:lnTo>
                    <a:pt x="0" y="26"/>
                  </a:lnTo>
                  <a:lnTo>
                    <a:pt x="26"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47" name="Freeform 549"/>
            <p:cNvSpPr>
              <a:spLocks/>
            </p:cNvSpPr>
            <p:nvPr/>
          </p:nvSpPr>
          <p:spPr bwMode="auto">
            <a:xfrm>
              <a:off x="585" y="260"/>
              <a:ext cx="102" cy="342"/>
            </a:xfrm>
            <a:custGeom>
              <a:avLst/>
              <a:gdLst>
                <a:gd name="T0" fmla="*/ 0 w 102"/>
                <a:gd name="T1" fmla="*/ 50 h 342"/>
                <a:gd name="T2" fmla="*/ 2 w 102"/>
                <a:gd name="T3" fmla="*/ 43 h 342"/>
                <a:gd name="T4" fmla="*/ 4 w 102"/>
                <a:gd name="T5" fmla="*/ 34 h 342"/>
                <a:gd name="T6" fmla="*/ 6 w 102"/>
                <a:gd name="T7" fmla="*/ 28 h 342"/>
                <a:gd name="T8" fmla="*/ 10 w 102"/>
                <a:gd name="T9" fmla="*/ 21 h 342"/>
                <a:gd name="T10" fmla="*/ 15 w 102"/>
                <a:gd name="T11" fmla="*/ 15 h 342"/>
                <a:gd name="T12" fmla="*/ 21 w 102"/>
                <a:gd name="T13" fmla="*/ 10 h 342"/>
                <a:gd name="T14" fmla="*/ 28 w 102"/>
                <a:gd name="T15" fmla="*/ 6 h 342"/>
                <a:gd name="T16" fmla="*/ 34 w 102"/>
                <a:gd name="T17" fmla="*/ 2 h 342"/>
                <a:gd name="T18" fmla="*/ 43 w 102"/>
                <a:gd name="T19" fmla="*/ 2 h 342"/>
                <a:gd name="T20" fmla="*/ 52 w 102"/>
                <a:gd name="T21" fmla="*/ 0 h 342"/>
                <a:gd name="T22" fmla="*/ 58 w 102"/>
                <a:gd name="T23" fmla="*/ 2 h 342"/>
                <a:gd name="T24" fmla="*/ 67 w 102"/>
                <a:gd name="T25" fmla="*/ 2 h 342"/>
                <a:gd name="T26" fmla="*/ 74 w 102"/>
                <a:gd name="T27" fmla="*/ 6 h 342"/>
                <a:gd name="T28" fmla="*/ 80 w 102"/>
                <a:gd name="T29" fmla="*/ 10 h 342"/>
                <a:gd name="T30" fmla="*/ 87 w 102"/>
                <a:gd name="T31" fmla="*/ 15 h 342"/>
                <a:gd name="T32" fmla="*/ 91 w 102"/>
                <a:gd name="T33" fmla="*/ 21 h 342"/>
                <a:gd name="T34" fmla="*/ 96 w 102"/>
                <a:gd name="T35" fmla="*/ 28 h 342"/>
                <a:gd name="T36" fmla="*/ 98 w 102"/>
                <a:gd name="T37" fmla="*/ 34 h 342"/>
                <a:gd name="T38" fmla="*/ 100 w 102"/>
                <a:gd name="T39" fmla="*/ 43 h 342"/>
                <a:gd name="T40" fmla="*/ 102 w 102"/>
                <a:gd name="T41" fmla="*/ 50 h 342"/>
                <a:gd name="T42" fmla="*/ 102 w 102"/>
                <a:gd name="T43" fmla="*/ 292 h 342"/>
                <a:gd name="T44" fmla="*/ 100 w 102"/>
                <a:gd name="T45" fmla="*/ 301 h 342"/>
                <a:gd name="T46" fmla="*/ 98 w 102"/>
                <a:gd name="T47" fmla="*/ 307 h 342"/>
                <a:gd name="T48" fmla="*/ 96 w 102"/>
                <a:gd name="T49" fmla="*/ 316 h 342"/>
                <a:gd name="T50" fmla="*/ 91 w 102"/>
                <a:gd name="T51" fmla="*/ 322 h 342"/>
                <a:gd name="T52" fmla="*/ 87 w 102"/>
                <a:gd name="T53" fmla="*/ 327 h 342"/>
                <a:gd name="T54" fmla="*/ 80 w 102"/>
                <a:gd name="T55" fmla="*/ 333 h 342"/>
                <a:gd name="T56" fmla="*/ 74 w 102"/>
                <a:gd name="T57" fmla="*/ 336 h 342"/>
                <a:gd name="T58" fmla="*/ 67 w 102"/>
                <a:gd name="T59" fmla="*/ 340 h 342"/>
                <a:gd name="T60" fmla="*/ 58 w 102"/>
                <a:gd name="T61" fmla="*/ 342 h 342"/>
                <a:gd name="T62" fmla="*/ 52 w 102"/>
                <a:gd name="T63" fmla="*/ 342 h 342"/>
                <a:gd name="T64" fmla="*/ 43 w 102"/>
                <a:gd name="T65" fmla="*/ 342 h 342"/>
                <a:gd name="T66" fmla="*/ 34 w 102"/>
                <a:gd name="T67" fmla="*/ 340 h 342"/>
                <a:gd name="T68" fmla="*/ 28 w 102"/>
                <a:gd name="T69" fmla="*/ 336 h 342"/>
                <a:gd name="T70" fmla="*/ 21 w 102"/>
                <a:gd name="T71" fmla="*/ 333 h 342"/>
                <a:gd name="T72" fmla="*/ 15 w 102"/>
                <a:gd name="T73" fmla="*/ 327 h 342"/>
                <a:gd name="T74" fmla="*/ 10 w 102"/>
                <a:gd name="T75" fmla="*/ 322 h 342"/>
                <a:gd name="T76" fmla="*/ 6 w 102"/>
                <a:gd name="T77" fmla="*/ 316 h 342"/>
                <a:gd name="T78" fmla="*/ 4 w 102"/>
                <a:gd name="T79" fmla="*/ 307 h 342"/>
                <a:gd name="T80" fmla="*/ 2 w 102"/>
                <a:gd name="T81" fmla="*/ 301 h 342"/>
                <a:gd name="T82" fmla="*/ 0 w 102"/>
                <a:gd name="T83" fmla="*/ 292 h 342"/>
                <a:gd name="T84" fmla="*/ 0 w 102"/>
                <a:gd name="T85" fmla="*/ 50 h 3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2"/>
                <a:gd name="T130" fmla="*/ 0 h 342"/>
                <a:gd name="T131" fmla="*/ 102 w 102"/>
                <a:gd name="T132" fmla="*/ 342 h 3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2" h="342">
                  <a:moveTo>
                    <a:pt x="0" y="50"/>
                  </a:moveTo>
                  <a:lnTo>
                    <a:pt x="2" y="43"/>
                  </a:lnTo>
                  <a:lnTo>
                    <a:pt x="4" y="34"/>
                  </a:lnTo>
                  <a:lnTo>
                    <a:pt x="6" y="28"/>
                  </a:lnTo>
                  <a:lnTo>
                    <a:pt x="10" y="21"/>
                  </a:lnTo>
                  <a:lnTo>
                    <a:pt x="15" y="15"/>
                  </a:lnTo>
                  <a:lnTo>
                    <a:pt x="21" y="10"/>
                  </a:lnTo>
                  <a:lnTo>
                    <a:pt x="28" y="6"/>
                  </a:lnTo>
                  <a:lnTo>
                    <a:pt x="34" y="2"/>
                  </a:lnTo>
                  <a:lnTo>
                    <a:pt x="43" y="2"/>
                  </a:lnTo>
                  <a:lnTo>
                    <a:pt x="52" y="0"/>
                  </a:lnTo>
                  <a:lnTo>
                    <a:pt x="58" y="2"/>
                  </a:lnTo>
                  <a:lnTo>
                    <a:pt x="67" y="2"/>
                  </a:lnTo>
                  <a:lnTo>
                    <a:pt x="74" y="6"/>
                  </a:lnTo>
                  <a:lnTo>
                    <a:pt x="80" y="10"/>
                  </a:lnTo>
                  <a:lnTo>
                    <a:pt x="87" y="15"/>
                  </a:lnTo>
                  <a:lnTo>
                    <a:pt x="91" y="21"/>
                  </a:lnTo>
                  <a:lnTo>
                    <a:pt x="96" y="28"/>
                  </a:lnTo>
                  <a:lnTo>
                    <a:pt x="98" y="34"/>
                  </a:lnTo>
                  <a:lnTo>
                    <a:pt x="100" y="43"/>
                  </a:lnTo>
                  <a:lnTo>
                    <a:pt x="102" y="50"/>
                  </a:lnTo>
                  <a:lnTo>
                    <a:pt x="102" y="292"/>
                  </a:lnTo>
                  <a:lnTo>
                    <a:pt x="100" y="301"/>
                  </a:lnTo>
                  <a:lnTo>
                    <a:pt x="98" y="307"/>
                  </a:lnTo>
                  <a:lnTo>
                    <a:pt x="96" y="316"/>
                  </a:lnTo>
                  <a:lnTo>
                    <a:pt x="91" y="322"/>
                  </a:lnTo>
                  <a:lnTo>
                    <a:pt x="87" y="327"/>
                  </a:lnTo>
                  <a:lnTo>
                    <a:pt x="80" y="333"/>
                  </a:lnTo>
                  <a:lnTo>
                    <a:pt x="74" y="336"/>
                  </a:lnTo>
                  <a:lnTo>
                    <a:pt x="67" y="340"/>
                  </a:lnTo>
                  <a:lnTo>
                    <a:pt x="58" y="342"/>
                  </a:lnTo>
                  <a:lnTo>
                    <a:pt x="52" y="342"/>
                  </a:lnTo>
                  <a:lnTo>
                    <a:pt x="43" y="342"/>
                  </a:lnTo>
                  <a:lnTo>
                    <a:pt x="34" y="340"/>
                  </a:lnTo>
                  <a:lnTo>
                    <a:pt x="28" y="336"/>
                  </a:lnTo>
                  <a:lnTo>
                    <a:pt x="21" y="333"/>
                  </a:lnTo>
                  <a:lnTo>
                    <a:pt x="15" y="327"/>
                  </a:lnTo>
                  <a:lnTo>
                    <a:pt x="10" y="322"/>
                  </a:lnTo>
                  <a:lnTo>
                    <a:pt x="6" y="316"/>
                  </a:lnTo>
                  <a:lnTo>
                    <a:pt x="4" y="307"/>
                  </a:lnTo>
                  <a:lnTo>
                    <a:pt x="2" y="301"/>
                  </a:lnTo>
                  <a:lnTo>
                    <a:pt x="0" y="292"/>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48" name="Freeform 550"/>
            <p:cNvSpPr>
              <a:spLocks/>
            </p:cNvSpPr>
            <p:nvPr/>
          </p:nvSpPr>
          <p:spPr bwMode="auto">
            <a:xfrm>
              <a:off x="585" y="260"/>
              <a:ext cx="102" cy="342"/>
            </a:xfrm>
            <a:custGeom>
              <a:avLst/>
              <a:gdLst>
                <a:gd name="T0" fmla="*/ 0 w 102"/>
                <a:gd name="T1" fmla="*/ 50 h 342"/>
                <a:gd name="T2" fmla="*/ 2 w 102"/>
                <a:gd name="T3" fmla="*/ 43 h 342"/>
                <a:gd name="T4" fmla="*/ 4 w 102"/>
                <a:gd name="T5" fmla="*/ 34 h 342"/>
                <a:gd name="T6" fmla="*/ 6 w 102"/>
                <a:gd name="T7" fmla="*/ 28 h 342"/>
                <a:gd name="T8" fmla="*/ 10 w 102"/>
                <a:gd name="T9" fmla="*/ 21 h 342"/>
                <a:gd name="T10" fmla="*/ 15 w 102"/>
                <a:gd name="T11" fmla="*/ 15 h 342"/>
                <a:gd name="T12" fmla="*/ 21 w 102"/>
                <a:gd name="T13" fmla="*/ 10 h 342"/>
                <a:gd name="T14" fmla="*/ 28 w 102"/>
                <a:gd name="T15" fmla="*/ 6 h 342"/>
                <a:gd name="T16" fmla="*/ 34 w 102"/>
                <a:gd name="T17" fmla="*/ 2 h 342"/>
                <a:gd name="T18" fmla="*/ 43 w 102"/>
                <a:gd name="T19" fmla="*/ 2 h 342"/>
                <a:gd name="T20" fmla="*/ 52 w 102"/>
                <a:gd name="T21" fmla="*/ 0 h 342"/>
                <a:gd name="T22" fmla="*/ 58 w 102"/>
                <a:gd name="T23" fmla="*/ 2 h 342"/>
                <a:gd name="T24" fmla="*/ 67 w 102"/>
                <a:gd name="T25" fmla="*/ 2 h 342"/>
                <a:gd name="T26" fmla="*/ 74 w 102"/>
                <a:gd name="T27" fmla="*/ 6 h 342"/>
                <a:gd name="T28" fmla="*/ 80 w 102"/>
                <a:gd name="T29" fmla="*/ 10 h 342"/>
                <a:gd name="T30" fmla="*/ 87 w 102"/>
                <a:gd name="T31" fmla="*/ 15 h 342"/>
                <a:gd name="T32" fmla="*/ 91 w 102"/>
                <a:gd name="T33" fmla="*/ 21 h 342"/>
                <a:gd name="T34" fmla="*/ 96 w 102"/>
                <a:gd name="T35" fmla="*/ 28 h 342"/>
                <a:gd name="T36" fmla="*/ 98 w 102"/>
                <a:gd name="T37" fmla="*/ 34 h 342"/>
                <a:gd name="T38" fmla="*/ 100 w 102"/>
                <a:gd name="T39" fmla="*/ 43 h 342"/>
                <a:gd name="T40" fmla="*/ 102 w 102"/>
                <a:gd name="T41" fmla="*/ 50 h 342"/>
                <a:gd name="T42" fmla="*/ 102 w 102"/>
                <a:gd name="T43" fmla="*/ 292 h 342"/>
                <a:gd name="T44" fmla="*/ 100 w 102"/>
                <a:gd name="T45" fmla="*/ 301 h 342"/>
                <a:gd name="T46" fmla="*/ 98 w 102"/>
                <a:gd name="T47" fmla="*/ 307 h 342"/>
                <a:gd name="T48" fmla="*/ 96 w 102"/>
                <a:gd name="T49" fmla="*/ 316 h 342"/>
                <a:gd name="T50" fmla="*/ 91 w 102"/>
                <a:gd name="T51" fmla="*/ 322 h 342"/>
                <a:gd name="T52" fmla="*/ 87 w 102"/>
                <a:gd name="T53" fmla="*/ 327 h 342"/>
                <a:gd name="T54" fmla="*/ 80 w 102"/>
                <a:gd name="T55" fmla="*/ 333 h 342"/>
                <a:gd name="T56" fmla="*/ 74 w 102"/>
                <a:gd name="T57" fmla="*/ 336 h 342"/>
                <a:gd name="T58" fmla="*/ 67 w 102"/>
                <a:gd name="T59" fmla="*/ 340 h 342"/>
                <a:gd name="T60" fmla="*/ 58 w 102"/>
                <a:gd name="T61" fmla="*/ 342 h 342"/>
                <a:gd name="T62" fmla="*/ 52 w 102"/>
                <a:gd name="T63" fmla="*/ 342 h 342"/>
                <a:gd name="T64" fmla="*/ 43 w 102"/>
                <a:gd name="T65" fmla="*/ 342 h 342"/>
                <a:gd name="T66" fmla="*/ 34 w 102"/>
                <a:gd name="T67" fmla="*/ 340 h 342"/>
                <a:gd name="T68" fmla="*/ 28 w 102"/>
                <a:gd name="T69" fmla="*/ 336 h 342"/>
                <a:gd name="T70" fmla="*/ 21 w 102"/>
                <a:gd name="T71" fmla="*/ 333 h 342"/>
                <a:gd name="T72" fmla="*/ 15 w 102"/>
                <a:gd name="T73" fmla="*/ 327 h 342"/>
                <a:gd name="T74" fmla="*/ 10 w 102"/>
                <a:gd name="T75" fmla="*/ 322 h 342"/>
                <a:gd name="T76" fmla="*/ 6 w 102"/>
                <a:gd name="T77" fmla="*/ 316 h 342"/>
                <a:gd name="T78" fmla="*/ 4 w 102"/>
                <a:gd name="T79" fmla="*/ 307 h 342"/>
                <a:gd name="T80" fmla="*/ 2 w 102"/>
                <a:gd name="T81" fmla="*/ 301 h 342"/>
                <a:gd name="T82" fmla="*/ 0 w 102"/>
                <a:gd name="T83" fmla="*/ 292 h 342"/>
                <a:gd name="T84" fmla="*/ 0 w 102"/>
                <a:gd name="T85" fmla="*/ 50 h 3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2"/>
                <a:gd name="T130" fmla="*/ 0 h 342"/>
                <a:gd name="T131" fmla="*/ 102 w 102"/>
                <a:gd name="T132" fmla="*/ 342 h 3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2" h="342">
                  <a:moveTo>
                    <a:pt x="0" y="50"/>
                  </a:moveTo>
                  <a:lnTo>
                    <a:pt x="2" y="43"/>
                  </a:lnTo>
                  <a:lnTo>
                    <a:pt x="4" y="34"/>
                  </a:lnTo>
                  <a:lnTo>
                    <a:pt x="6" y="28"/>
                  </a:lnTo>
                  <a:lnTo>
                    <a:pt x="10" y="21"/>
                  </a:lnTo>
                  <a:lnTo>
                    <a:pt x="15" y="15"/>
                  </a:lnTo>
                  <a:lnTo>
                    <a:pt x="21" y="10"/>
                  </a:lnTo>
                  <a:lnTo>
                    <a:pt x="28" y="6"/>
                  </a:lnTo>
                  <a:lnTo>
                    <a:pt x="34" y="2"/>
                  </a:lnTo>
                  <a:lnTo>
                    <a:pt x="43" y="2"/>
                  </a:lnTo>
                  <a:lnTo>
                    <a:pt x="52" y="0"/>
                  </a:lnTo>
                  <a:lnTo>
                    <a:pt x="58" y="2"/>
                  </a:lnTo>
                  <a:lnTo>
                    <a:pt x="67" y="2"/>
                  </a:lnTo>
                  <a:lnTo>
                    <a:pt x="74" y="6"/>
                  </a:lnTo>
                  <a:lnTo>
                    <a:pt x="80" y="10"/>
                  </a:lnTo>
                  <a:lnTo>
                    <a:pt x="87" y="15"/>
                  </a:lnTo>
                  <a:lnTo>
                    <a:pt x="91" y="21"/>
                  </a:lnTo>
                  <a:lnTo>
                    <a:pt x="96" y="28"/>
                  </a:lnTo>
                  <a:lnTo>
                    <a:pt x="98" y="34"/>
                  </a:lnTo>
                  <a:lnTo>
                    <a:pt x="100" y="43"/>
                  </a:lnTo>
                  <a:lnTo>
                    <a:pt x="102" y="50"/>
                  </a:lnTo>
                  <a:lnTo>
                    <a:pt x="102" y="292"/>
                  </a:lnTo>
                  <a:lnTo>
                    <a:pt x="100" y="301"/>
                  </a:lnTo>
                  <a:lnTo>
                    <a:pt x="98" y="307"/>
                  </a:lnTo>
                  <a:lnTo>
                    <a:pt x="96" y="316"/>
                  </a:lnTo>
                  <a:lnTo>
                    <a:pt x="91" y="322"/>
                  </a:lnTo>
                  <a:lnTo>
                    <a:pt x="87" y="327"/>
                  </a:lnTo>
                  <a:lnTo>
                    <a:pt x="80" y="333"/>
                  </a:lnTo>
                  <a:lnTo>
                    <a:pt x="74" y="336"/>
                  </a:lnTo>
                  <a:lnTo>
                    <a:pt x="67" y="340"/>
                  </a:lnTo>
                  <a:lnTo>
                    <a:pt x="58" y="342"/>
                  </a:lnTo>
                  <a:lnTo>
                    <a:pt x="52" y="342"/>
                  </a:lnTo>
                  <a:lnTo>
                    <a:pt x="43" y="342"/>
                  </a:lnTo>
                  <a:lnTo>
                    <a:pt x="34" y="340"/>
                  </a:lnTo>
                  <a:lnTo>
                    <a:pt x="28" y="336"/>
                  </a:lnTo>
                  <a:lnTo>
                    <a:pt x="21" y="333"/>
                  </a:lnTo>
                  <a:lnTo>
                    <a:pt x="15" y="327"/>
                  </a:lnTo>
                  <a:lnTo>
                    <a:pt x="10" y="322"/>
                  </a:lnTo>
                  <a:lnTo>
                    <a:pt x="6" y="316"/>
                  </a:lnTo>
                  <a:lnTo>
                    <a:pt x="4" y="307"/>
                  </a:lnTo>
                  <a:lnTo>
                    <a:pt x="2" y="301"/>
                  </a:lnTo>
                  <a:lnTo>
                    <a:pt x="0" y="292"/>
                  </a:lnTo>
                  <a:lnTo>
                    <a:pt x="0" y="5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49" name="Rectangle 551"/>
            <p:cNvSpPr>
              <a:spLocks noChangeArrowheads="1"/>
            </p:cNvSpPr>
            <p:nvPr/>
          </p:nvSpPr>
          <p:spPr bwMode="auto">
            <a:xfrm>
              <a:off x="611" y="345"/>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150" name="Rectangle 552"/>
            <p:cNvSpPr>
              <a:spLocks noChangeArrowheads="1"/>
            </p:cNvSpPr>
            <p:nvPr/>
          </p:nvSpPr>
          <p:spPr bwMode="auto">
            <a:xfrm>
              <a:off x="657" y="345"/>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51" name="Rectangle 553"/>
            <p:cNvSpPr>
              <a:spLocks noChangeArrowheads="1"/>
            </p:cNvSpPr>
            <p:nvPr/>
          </p:nvSpPr>
          <p:spPr bwMode="auto">
            <a:xfrm>
              <a:off x="619" y="39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u</a:t>
              </a:r>
              <a:endParaRPr lang="en-US" altLang="zh-CN"/>
            </a:p>
          </p:txBody>
        </p:sp>
        <p:sp>
          <p:nvSpPr>
            <p:cNvPr id="152" name="Rectangle 554"/>
            <p:cNvSpPr>
              <a:spLocks noChangeArrowheads="1"/>
            </p:cNvSpPr>
            <p:nvPr/>
          </p:nvSpPr>
          <p:spPr bwMode="auto">
            <a:xfrm>
              <a:off x="650" y="399"/>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53" name="Rectangle 555"/>
            <p:cNvSpPr>
              <a:spLocks noChangeArrowheads="1"/>
            </p:cNvSpPr>
            <p:nvPr/>
          </p:nvSpPr>
          <p:spPr bwMode="auto">
            <a:xfrm>
              <a:off x="619" y="452"/>
              <a:ext cx="5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x</a:t>
              </a:r>
              <a:endParaRPr lang="en-US" altLang="zh-CN"/>
            </a:p>
          </p:txBody>
        </p:sp>
        <p:sp>
          <p:nvSpPr>
            <p:cNvPr id="154" name="Rectangle 556"/>
            <p:cNvSpPr>
              <a:spLocks noChangeArrowheads="1"/>
            </p:cNvSpPr>
            <p:nvPr/>
          </p:nvSpPr>
          <p:spPr bwMode="auto">
            <a:xfrm>
              <a:off x="604" y="27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0</a:t>
              </a:r>
              <a:endParaRPr lang="en-US" altLang="zh-CN"/>
            </a:p>
          </p:txBody>
        </p:sp>
        <p:sp>
          <p:nvSpPr>
            <p:cNvPr id="155" name="Rectangle 557"/>
            <p:cNvSpPr>
              <a:spLocks noChangeArrowheads="1"/>
            </p:cNvSpPr>
            <p:nvPr/>
          </p:nvSpPr>
          <p:spPr bwMode="auto">
            <a:xfrm>
              <a:off x="604" y="51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1</a:t>
              </a:r>
              <a:endParaRPr lang="en-US" altLang="zh-CN"/>
            </a:p>
          </p:txBody>
        </p:sp>
        <p:sp>
          <p:nvSpPr>
            <p:cNvPr id="156" name="Freeform 558"/>
            <p:cNvSpPr>
              <a:spLocks/>
            </p:cNvSpPr>
            <p:nvPr/>
          </p:nvSpPr>
          <p:spPr bwMode="auto">
            <a:xfrm>
              <a:off x="445" y="310"/>
              <a:ext cx="362" cy="700"/>
            </a:xfrm>
            <a:custGeom>
              <a:avLst/>
              <a:gdLst>
                <a:gd name="T0" fmla="*/ 122 w 362"/>
                <a:gd name="T1" fmla="*/ 0 h 700"/>
                <a:gd name="T2" fmla="*/ 0 w 362"/>
                <a:gd name="T3" fmla="*/ 0 h 700"/>
                <a:gd name="T4" fmla="*/ 0 w 362"/>
                <a:gd name="T5" fmla="*/ 392 h 700"/>
                <a:gd name="T6" fmla="*/ 362 w 362"/>
                <a:gd name="T7" fmla="*/ 392 h 700"/>
                <a:gd name="T8" fmla="*/ 362 w 362"/>
                <a:gd name="T9" fmla="*/ 700 h 700"/>
                <a:gd name="T10" fmla="*/ 0 60000 65536"/>
                <a:gd name="T11" fmla="*/ 0 60000 65536"/>
                <a:gd name="T12" fmla="*/ 0 60000 65536"/>
                <a:gd name="T13" fmla="*/ 0 60000 65536"/>
                <a:gd name="T14" fmla="*/ 0 60000 65536"/>
                <a:gd name="T15" fmla="*/ 0 w 362"/>
                <a:gd name="T16" fmla="*/ 0 h 700"/>
                <a:gd name="T17" fmla="*/ 362 w 362"/>
                <a:gd name="T18" fmla="*/ 700 h 700"/>
              </a:gdLst>
              <a:ahLst/>
              <a:cxnLst>
                <a:cxn ang="T10">
                  <a:pos x="T0" y="T1"/>
                </a:cxn>
                <a:cxn ang="T11">
                  <a:pos x="T2" y="T3"/>
                </a:cxn>
                <a:cxn ang="T12">
                  <a:pos x="T4" y="T5"/>
                </a:cxn>
                <a:cxn ang="T13">
                  <a:pos x="T6" y="T7"/>
                </a:cxn>
                <a:cxn ang="T14">
                  <a:pos x="T8" y="T9"/>
                </a:cxn>
              </a:cxnLst>
              <a:rect l="T15" t="T16" r="T17" b="T18"/>
              <a:pathLst>
                <a:path w="362" h="700">
                  <a:moveTo>
                    <a:pt x="122" y="0"/>
                  </a:moveTo>
                  <a:lnTo>
                    <a:pt x="0" y="0"/>
                  </a:lnTo>
                  <a:lnTo>
                    <a:pt x="0" y="392"/>
                  </a:lnTo>
                  <a:lnTo>
                    <a:pt x="362" y="392"/>
                  </a:lnTo>
                  <a:lnTo>
                    <a:pt x="362" y="70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57" name="Freeform 559"/>
            <p:cNvSpPr>
              <a:spLocks/>
            </p:cNvSpPr>
            <p:nvPr/>
          </p:nvSpPr>
          <p:spPr bwMode="auto">
            <a:xfrm>
              <a:off x="11" y="220"/>
              <a:ext cx="735" cy="1362"/>
            </a:xfrm>
            <a:custGeom>
              <a:avLst/>
              <a:gdLst>
                <a:gd name="T0" fmla="*/ 61 w 735"/>
                <a:gd name="T1" fmla="*/ 1362 h 1362"/>
                <a:gd name="T2" fmla="*/ 0 w 735"/>
                <a:gd name="T3" fmla="*/ 1362 h 1362"/>
                <a:gd name="T4" fmla="*/ 0 w 735"/>
                <a:gd name="T5" fmla="*/ 0 h 1362"/>
                <a:gd name="T6" fmla="*/ 735 w 735"/>
                <a:gd name="T7" fmla="*/ 0 h 1362"/>
                <a:gd name="T8" fmla="*/ 735 w 735"/>
                <a:gd name="T9" fmla="*/ 212 h 1362"/>
                <a:gd name="T10" fmla="*/ 674 w 735"/>
                <a:gd name="T11" fmla="*/ 212 h 1362"/>
                <a:gd name="T12" fmla="*/ 0 60000 65536"/>
                <a:gd name="T13" fmla="*/ 0 60000 65536"/>
                <a:gd name="T14" fmla="*/ 0 60000 65536"/>
                <a:gd name="T15" fmla="*/ 0 60000 65536"/>
                <a:gd name="T16" fmla="*/ 0 60000 65536"/>
                <a:gd name="T17" fmla="*/ 0 60000 65536"/>
                <a:gd name="T18" fmla="*/ 0 w 735"/>
                <a:gd name="T19" fmla="*/ 0 h 1362"/>
                <a:gd name="T20" fmla="*/ 735 w 735"/>
                <a:gd name="T21" fmla="*/ 1362 h 1362"/>
              </a:gdLst>
              <a:ahLst/>
              <a:cxnLst>
                <a:cxn ang="T12">
                  <a:pos x="T0" y="T1"/>
                </a:cxn>
                <a:cxn ang="T13">
                  <a:pos x="T2" y="T3"/>
                </a:cxn>
                <a:cxn ang="T14">
                  <a:pos x="T4" y="T5"/>
                </a:cxn>
                <a:cxn ang="T15">
                  <a:pos x="T6" y="T7"/>
                </a:cxn>
                <a:cxn ang="T16">
                  <a:pos x="T8" y="T9"/>
                </a:cxn>
                <a:cxn ang="T17">
                  <a:pos x="T10" y="T11"/>
                </a:cxn>
              </a:cxnLst>
              <a:rect l="T18" t="T19" r="T20" b="T21"/>
              <a:pathLst>
                <a:path w="735" h="1362">
                  <a:moveTo>
                    <a:pt x="61" y="1362"/>
                  </a:moveTo>
                  <a:lnTo>
                    <a:pt x="0" y="1362"/>
                  </a:lnTo>
                  <a:lnTo>
                    <a:pt x="0" y="0"/>
                  </a:lnTo>
                  <a:lnTo>
                    <a:pt x="735" y="0"/>
                  </a:lnTo>
                  <a:lnTo>
                    <a:pt x="735" y="212"/>
                  </a:lnTo>
                  <a:lnTo>
                    <a:pt x="674" y="21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58" name="Freeform 560"/>
            <p:cNvSpPr>
              <a:spLocks/>
            </p:cNvSpPr>
            <p:nvPr/>
          </p:nvSpPr>
          <p:spPr bwMode="auto">
            <a:xfrm>
              <a:off x="504" y="140"/>
              <a:ext cx="3156" cy="1031"/>
            </a:xfrm>
            <a:custGeom>
              <a:avLst/>
              <a:gdLst>
                <a:gd name="T0" fmla="*/ 2824 w 3156"/>
                <a:gd name="T1" fmla="*/ 1029 h 1031"/>
                <a:gd name="T2" fmla="*/ 3156 w 3156"/>
                <a:gd name="T3" fmla="*/ 1031 h 1031"/>
                <a:gd name="T4" fmla="*/ 3156 w 3156"/>
                <a:gd name="T5" fmla="*/ 0 h 1031"/>
                <a:gd name="T6" fmla="*/ 364 w 3156"/>
                <a:gd name="T7" fmla="*/ 0 h 1031"/>
                <a:gd name="T8" fmla="*/ 364 w 3156"/>
                <a:gd name="T9" fmla="*/ 504 h 1031"/>
                <a:gd name="T10" fmla="*/ 0 w 3156"/>
                <a:gd name="T11" fmla="*/ 504 h 1031"/>
                <a:gd name="T12" fmla="*/ 0 w 3156"/>
                <a:gd name="T13" fmla="*/ 412 h 1031"/>
                <a:gd name="T14" fmla="*/ 63 w 3156"/>
                <a:gd name="T15" fmla="*/ 412 h 1031"/>
                <a:gd name="T16" fmla="*/ 0 60000 65536"/>
                <a:gd name="T17" fmla="*/ 0 60000 65536"/>
                <a:gd name="T18" fmla="*/ 0 60000 65536"/>
                <a:gd name="T19" fmla="*/ 0 60000 65536"/>
                <a:gd name="T20" fmla="*/ 0 60000 65536"/>
                <a:gd name="T21" fmla="*/ 0 60000 65536"/>
                <a:gd name="T22" fmla="*/ 0 60000 65536"/>
                <a:gd name="T23" fmla="*/ 0 60000 65536"/>
                <a:gd name="T24" fmla="*/ 0 w 3156"/>
                <a:gd name="T25" fmla="*/ 0 h 1031"/>
                <a:gd name="T26" fmla="*/ 3156 w 3156"/>
                <a:gd name="T27" fmla="*/ 1031 h 103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56" h="1031">
                  <a:moveTo>
                    <a:pt x="2824" y="1029"/>
                  </a:moveTo>
                  <a:lnTo>
                    <a:pt x="3156" y="1031"/>
                  </a:lnTo>
                  <a:lnTo>
                    <a:pt x="3156" y="0"/>
                  </a:lnTo>
                  <a:lnTo>
                    <a:pt x="364" y="0"/>
                  </a:lnTo>
                  <a:lnTo>
                    <a:pt x="364" y="504"/>
                  </a:lnTo>
                  <a:lnTo>
                    <a:pt x="0" y="504"/>
                  </a:lnTo>
                  <a:lnTo>
                    <a:pt x="0" y="412"/>
                  </a:lnTo>
                  <a:lnTo>
                    <a:pt x="63" y="41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59" name="Freeform 561"/>
            <p:cNvSpPr>
              <a:spLocks/>
            </p:cNvSpPr>
            <p:nvPr/>
          </p:nvSpPr>
          <p:spPr bwMode="auto">
            <a:xfrm>
              <a:off x="794" y="995"/>
              <a:ext cx="26" cy="28"/>
            </a:xfrm>
            <a:custGeom>
              <a:avLst/>
              <a:gdLst>
                <a:gd name="T0" fmla="*/ 13 w 26"/>
                <a:gd name="T1" fmla="*/ 26 h 28"/>
                <a:gd name="T2" fmla="*/ 15 w 26"/>
                <a:gd name="T3" fmla="*/ 28 h 28"/>
                <a:gd name="T4" fmla="*/ 17 w 26"/>
                <a:gd name="T5" fmla="*/ 26 h 28"/>
                <a:gd name="T6" fmla="*/ 20 w 26"/>
                <a:gd name="T7" fmla="*/ 26 h 28"/>
                <a:gd name="T8" fmla="*/ 22 w 26"/>
                <a:gd name="T9" fmla="*/ 26 h 28"/>
                <a:gd name="T10" fmla="*/ 22 w 26"/>
                <a:gd name="T11" fmla="*/ 24 h 28"/>
                <a:gd name="T12" fmla="*/ 24 w 26"/>
                <a:gd name="T13" fmla="*/ 22 h 28"/>
                <a:gd name="T14" fmla="*/ 24 w 26"/>
                <a:gd name="T15" fmla="*/ 19 h 28"/>
                <a:gd name="T16" fmla="*/ 26 w 26"/>
                <a:gd name="T17" fmla="*/ 19 h 28"/>
                <a:gd name="T18" fmla="*/ 26 w 26"/>
                <a:gd name="T19" fmla="*/ 17 h 28"/>
                <a:gd name="T20" fmla="*/ 26 w 26"/>
                <a:gd name="T21" fmla="*/ 15 h 28"/>
                <a:gd name="T22" fmla="*/ 26 w 26"/>
                <a:gd name="T23" fmla="*/ 13 h 28"/>
                <a:gd name="T24" fmla="*/ 26 w 26"/>
                <a:gd name="T25" fmla="*/ 11 h 28"/>
                <a:gd name="T26" fmla="*/ 24 w 26"/>
                <a:gd name="T27" fmla="*/ 8 h 28"/>
                <a:gd name="T28" fmla="*/ 24 w 26"/>
                <a:gd name="T29" fmla="*/ 6 h 28"/>
                <a:gd name="T30" fmla="*/ 22 w 26"/>
                <a:gd name="T31" fmla="*/ 4 h 28"/>
                <a:gd name="T32" fmla="*/ 20 w 26"/>
                <a:gd name="T33" fmla="*/ 2 h 28"/>
                <a:gd name="T34" fmla="*/ 17 w 26"/>
                <a:gd name="T35" fmla="*/ 2 h 28"/>
                <a:gd name="T36" fmla="*/ 15 w 26"/>
                <a:gd name="T37" fmla="*/ 2 h 28"/>
                <a:gd name="T38" fmla="*/ 13 w 26"/>
                <a:gd name="T39" fmla="*/ 0 h 28"/>
                <a:gd name="T40" fmla="*/ 11 w 26"/>
                <a:gd name="T41" fmla="*/ 2 h 28"/>
                <a:gd name="T42" fmla="*/ 9 w 26"/>
                <a:gd name="T43" fmla="*/ 2 h 28"/>
                <a:gd name="T44" fmla="*/ 6 w 26"/>
                <a:gd name="T45" fmla="*/ 2 h 28"/>
                <a:gd name="T46" fmla="*/ 4 w 26"/>
                <a:gd name="T47" fmla="*/ 4 h 28"/>
                <a:gd name="T48" fmla="*/ 2 w 26"/>
                <a:gd name="T49" fmla="*/ 6 h 28"/>
                <a:gd name="T50" fmla="*/ 2 w 26"/>
                <a:gd name="T51" fmla="*/ 8 h 28"/>
                <a:gd name="T52" fmla="*/ 0 w 26"/>
                <a:gd name="T53" fmla="*/ 11 h 28"/>
                <a:gd name="T54" fmla="*/ 0 w 26"/>
                <a:gd name="T55" fmla="*/ 13 h 28"/>
                <a:gd name="T56" fmla="*/ 0 w 26"/>
                <a:gd name="T57" fmla="*/ 15 h 28"/>
                <a:gd name="T58" fmla="*/ 0 w 26"/>
                <a:gd name="T59" fmla="*/ 17 h 28"/>
                <a:gd name="T60" fmla="*/ 0 w 26"/>
                <a:gd name="T61" fmla="*/ 19 h 28"/>
                <a:gd name="T62" fmla="*/ 2 w 26"/>
                <a:gd name="T63" fmla="*/ 19 h 28"/>
                <a:gd name="T64" fmla="*/ 2 w 26"/>
                <a:gd name="T65" fmla="*/ 22 h 28"/>
                <a:gd name="T66" fmla="*/ 4 w 26"/>
                <a:gd name="T67" fmla="*/ 24 h 28"/>
                <a:gd name="T68" fmla="*/ 4 w 26"/>
                <a:gd name="T69" fmla="*/ 26 h 28"/>
                <a:gd name="T70" fmla="*/ 6 w 26"/>
                <a:gd name="T71" fmla="*/ 26 h 28"/>
                <a:gd name="T72" fmla="*/ 9 w 26"/>
                <a:gd name="T73" fmla="*/ 26 h 28"/>
                <a:gd name="T74" fmla="*/ 11 w 26"/>
                <a:gd name="T75" fmla="*/ 28 h 28"/>
                <a:gd name="T76" fmla="*/ 13 w 26"/>
                <a:gd name="T77" fmla="*/ 28 h 28"/>
                <a:gd name="T78" fmla="*/ 13 w 26"/>
                <a:gd name="T79" fmla="*/ 26 h 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6"/>
                <a:gd name="T121" fmla="*/ 0 h 28"/>
                <a:gd name="T122" fmla="*/ 26 w 26"/>
                <a:gd name="T123" fmla="*/ 28 h 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6" h="28">
                  <a:moveTo>
                    <a:pt x="13" y="26"/>
                  </a:moveTo>
                  <a:lnTo>
                    <a:pt x="15" y="28"/>
                  </a:lnTo>
                  <a:lnTo>
                    <a:pt x="17" y="26"/>
                  </a:lnTo>
                  <a:lnTo>
                    <a:pt x="20" y="26"/>
                  </a:lnTo>
                  <a:lnTo>
                    <a:pt x="22" y="26"/>
                  </a:lnTo>
                  <a:lnTo>
                    <a:pt x="22" y="24"/>
                  </a:lnTo>
                  <a:lnTo>
                    <a:pt x="24" y="22"/>
                  </a:lnTo>
                  <a:lnTo>
                    <a:pt x="24" y="19"/>
                  </a:lnTo>
                  <a:lnTo>
                    <a:pt x="26" y="19"/>
                  </a:lnTo>
                  <a:lnTo>
                    <a:pt x="26" y="17"/>
                  </a:lnTo>
                  <a:lnTo>
                    <a:pt x="26" y="15"/>
                  </a:lnTo>
                  <a:lnTo>
                    <a:pt x="26" y="13"/>
                  </a:lnTo>
                  <a:lnTo>
                    <a:pt x="26" y="11"/>
                  </a:lnTo>
                  <a:lnTo>
                    <a:pt x="24" y="8"/>
                  </a:lnTo>
                  <a:lnTo>
                    <a:pt x="24" y="6"/>
                  </a:lnTo>
                  <a:lnTo>
                    <a:pt x="22" y="4"/>
                  </a:lnTo>
                  <a:lnTo>
                    <a:pt x="20" y="2"/>
                  </a:lnTo>
                  <a:lnTo>
                    <a:pt x="17" y="2"/>
                  </a:lnTo>
                  <a:lnTo>
                    <a:pt x="15" y="2"/>
                  </a:lnTo>
                  <a:lnTo>
                    <a:pt x="13" y="0"/>
                  </a:lnTo>
                  <a:lnTo>
                    <a:pt x="11" y="2"/>
                  </a:lnTo>
                  <a:lnTo>
                    <a:pt x="9" y="2"/>
                  </a:lnTo>
                  <a:lnTo>
                    <a:pt x="6" y="2"/>
                  </a:lnTo>
                  <a:lnTo>
                    <a:pt x="4" y="4"/>
                  </a:lnTo>
                  <a:lnTo>
                    <a:pt x="2" y="6"/>
                  </a:lnTo>
                  <a:lnTo>
                    <a:pt x="2" y="8"/>
                  </a:lnTo>
                  <a:lnTo>
                    <a:pt x="0" y="11"/>
                  </a:lnTo>
                  <a:lnTo>
                    <a:pt x="0" y="13"/>
                  </a:lnTo>
                  <a:lnTo>
                    <a:pt x="0" y="15"/>
                  </a:lnTo>
                  <a:lnTo>
                    <a:pt x="0" y="17"/>
                  </a:lnTo>
                  <a:lnTo>
                    <a:pt x="0" y="19"/>
                  </a:lnTo>
                  <a:lnTo>
                    <a:pt x="2" y="19"/>
                  </a:lnTo>
                  <a:lnTo>
                    <a:pt x="2" y="22"/>
                  </a:lnTo>
                  <a:lnTo>
                    <a:pt x="4" y="24"/>
                  </a:lnTo>
                  <a:lnTo>
                    <a:pt x="4" y="26"/>
                  </a:lnTo>
                  <a:lnTo>
                    <a:pt x="6" y="26"/>
                  </a:lnTo>
                  <a:lnTo>
                    <a:pt x="9" y="26"/>
                  </a:lnTo>
                  <a:lnTo>
                    <a:pt x="11" y="28"/>
                  </a:lnTo>
                  <a:lnTo>
                    <a:pt x="13" y="28"/>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60" name="Freeform 562"/>
            <p:cNvSpPr>
              <a:spLocks/>
            </p:cNvSpPr>
            <p:nvPr/>
          </p:nvSpPr>
          <p:spPr bwMode="auto">
            <a:xfrm>
              <a:off x="1189" y="1865"/>
              <a:ext cx="3237" cy="1237"/>
            </a:xfrm>
            <a:custGeom>
              <a:avLst/>
              <a:gdLst>
                <a:gd name="T0" fmla="*/ 3175 w 3237"/>
                <a:gd name="T1" fmla="*/ 923 h 1237"/>
                <a:gd name="T2" fmla="*/ 3237 w 3237"/>
                <a:gd name="T3" fmla="*/ 925 h 1237"/>
                <a:gd name="T4" fmla="*/ 3237 w 3237"/>
                <a:gd name="T5" fmla="*/ 1237 h 1237"/>
                <a:gd name="T6" fmla="*/ 0 w 3237"/>
                <a:gd name="T7" fmla="*/ 1237 h 1237"/>
                <a:gd name="T8" fmla="*/ 0 w 3237"/>
                <a:gd name="T9" fmla="*/ 0 h 1237"/>
                <a:gd name="T10" fmla="*/ 216 w 3237"/>
                <a:gd name="T11" fmla="*/ 0 h 1237"/>
                <a:gd name="T12" fmla="*/ 0 60000 65536"/>
                <a:gd name="T13" fmla="*/ 0 60000 65536"/>
                <a:gd name="T14" fmla="*/ 0 60000 65536"/>
                <a:gd name="T15" fmla="*/ 0 60000 65536"/>
                <a:gd name="T16" fmla="*/ 0 60000 65536"/>
                <a:gd name="T17" fmla="*/ 0 60000 65536"/>
                <a:gd name="T18" fmla="*/ 0 w 3237"/>
                <a:gd name="T19" fmla="*/ 0 h 1237"/>
                <a:gd name="T20" fmla="*/ 3237 w 3237"/>
                <a:gd name="T21" fmla="*/ 1237 h 1237"/>
              </a:gdLst>
              <a:ahLst/>
              <a:cxnLst>
                <a:cxn ang="T12">
                  <a:pos x="T0" y="T1"/>
                </a:cxn>
                <a:cxn ang="T13">
                  <a:pos x="T2" y="T3"/>
                </a:cxn>
                <a:cxn ang="T14">
                  <a:pos x="T4" y="T5"/>
                </a:cxn>
                <a:cxn ang="T15">
                  <a:pos x="T6" y="T7"/>
                </a:cxn>
                <a:cxn ang="T16">
                  <a:pos x="T8" y="T9"/>
                </a:cxn>
                <a:cxn ang="T17">
                  <a:pos x="T10" y="T11"/>
                </a:cxn>
              </a:cxnLst>
              <a:rect l="T18" t="T19" r="T20" b="T21"/>
              <a:pathLst>
                <a:path w="3237" h="1237">
                  <a:moveTo>
                    <a:pt x="3175" y="923"/>
                  </a:moveTo>
                  <a:lnTo>
                    <a:pt x="3237" y="925"/>
                  </a:lnTo>
                  <a:lnTo>
                    <a:pt x="3237" y="1237"/>
                  </a:lnTo>
                  <a:lnTo>
                    <a:pt x="0" y="1237"/>
                  </a:lnTo>
                  <a:lnTo>
                    <a:pt x="0" y="0"/>
                  </a:lnTo>
                  <a:lnTo>
                    <a:pt x="216"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61" name="Rectangle 563"/>
            <p:cNvSpPr>
              <a:spLocks noChangeArrowheads="1"/>
            </p:cNvSpPr>
            <p:nvPr/>
          </p:nvSpPr>
          <p:spPr bwMode="auto">
            <a:xfrm rot="-5400000">
              <a:off x="3754" y="1512"/>
              <a:ext cx="7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M</a:t>
              </a:r>
              <a:endParaRPr lang="en-US" altLang="zh-CN"/>
            </a:p>
          </p:txBody>
        </p:sp>
        <p:sp>
          <p:nvSpPr>
            <p:cNvPr id="162" name="Rectangle 564"/>
            <p:cNvSpPr>
              <a:spLocks noChangeArrowheads="1"/>
            </p:cNvSpPr>
            <p:nvPr/>
          </p:nvSpPr>
          <p:spPr bwMode="auto">
            <a:xfrm rot="-5400000">
              <a:off x="3761" y="1475"/>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163" name="Rectangle 565"/>
            <p:cNvSpPr>
              <a:spLocks noChangeArrowheads="1"/>
            </p:cNvSpPr>
            <p:nvPr/>
          </p:nvSpPr>
          <p:spPr bwMode="auto">
            <a:xfrm rot="-5400000">
              <a:off x="3753" y="1437"/>
              <a:ext cx="7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m</a:t>
              </a:r>
              <a:endParaRPr lang="en-US" altLang="zh-CN"/>
            </a:p>
          </p:txBody>
        </p:sp>
        <p:sp>
          <p:nvSpPr>
            <p:cNvPr id="164" name="Rectangle 566"/>
            <p:cNvSpPr>
              <a:spLocks noChangeArrowheads="1"/>
            </p:cNvSpPr>
            <p:nvPr/>
          </p:nvSpPr>
          <p:spPr bwMode="auto">
            <a:xfrm rot="-5400000">
              <a:off x="3748" y="1386"/>
              <a:ext cx="8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W</a:t>
              </a:r>
              <a:endParaRPr lang="en-US" altLang="zh-CN"/>
            </a:p>
          </p:txBody>
        </p:sp>
        <p:sp>
          <p:nvSpPr>
            <p:cNvPr id="165" name="Rectangle 567"/>
            <p:cNvSpPr>
              <a:spLocks noChangeArrowheads="1"/>
            </p:cNvSpPr>
            <p:nvPr/>
          </p:nvSpPr>
          <p:spPr bwMode="auto">
            <a:xfrm rot="-5400000">
              <a:off x="3767" y="1355"/>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r</a:t>
              </a:r>
              <a:endParaRPr lang="en-US" altLang="zh-CN"/>
            </a:p>
          </p:txBody>
        </p:sp>
        <p:sp>
          <p:nvSpPr>
            <p:cNvPr id="166" name="Rectangle 568"/>
            <p:cNvSpPr>
              <a:spLocks noChangeArrowheads="1"/>
            </p:cNvSpPr>
            <p:nvPr/>
          </p:nvSpPr>
          <p:spPr bwMode="auto">
            <a:xfrm rot="-5400000">
              <a:off x="3770" y="1340"/>
              <a:ext cx="3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i</a:t>
              </a:r>
              <a:endParaRPr lang="en-US" altLang="zh-CN"/>
            </a:p>
          </p:txBody>
        </p:sp>
        <p:sp>
          <p:nvSpPr>
            <p:cNvPr id="167" name="Rectangle 569"/>
            <p:cNvSpPr>
              <a:spLocks noChangeArrowheads="1"/>
            </p:cNvSpPr>
            <p:nvPr/>
          </p:nvSpPr>
          <p:spPr bwMode="auto">
            <a:xfrm rot="-5400000">
              <a:off x="3769" y="1326"/>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t</a:t>
              </a:r>
              <a:endParaRPr lang="en-US" altLang="zh-CN"/>
            </a:p>
          </p:txBody>
        </p:sp>
        <p:sp>
          <p:nvSpPr>
            <p:cNvPr id="168" name="Rectangle 570"/>
            <p:cNvSpPr>
              <a:spLocks noChangeArrowheads="1"/>
            </p:cNvSpPr>
            <p:nvPr/>
          </p:nvSpPr>
          <p:spPr bwMode="auto">
            <a:xfrm rot="-5400000">
              <a:off x="3761" y="1305"/>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EB7500"/>
                  </a:solidFill>
                </a:rPr>
                <a:t>e</a:t>
              </a:r>
              <a:endParaRPr lang="en-US" altLang="zh-CN"/>
            </a:p>
          </p:txBody>
        </p:sp>
        <p:sp>
          <p:nvSpPr>
            <p:cNvPr id="169" name="Freeform 571"/>
            <p:cNvSpPr>
              <a:spLocks/>
            </p:cNvSpPr>
            <p:nvPr/>
          </p:nvSpPr>
          <p:spPr bwMode="auto">
            <a:xfrm>
              <a:off x="3501" y="1841"/>
              <a:ext cx="28" cy="26"/>
            </a:xfrm>
            <a:custGeom>
              <a:avLst/>
              <a:gdLst>
                <a:gd name="T0" fmla="*/ 0 w 28"/>
                <a:gd name="T1" fmla="*/ 0 h 26"/>
                <a:gd name="T2" fmla="*/ 2 w 28"/>
                <a:gd name="T3" fmla="*/ 26 h 26"/>
                <a:gd name="T4" fmla="*/ 28 w 28"/>
                <a:gd name="T5" fmla="*/ 13 h 26"/>
                <a:gd name="T6" fmla="*/ 2 w 28"/>
                <a:gd name="T7" fmla="*/ 0 h 26"/>
                <a:gd name="T8" fmla="*/ 0 w 28"/>
                <a:gd name="T9" fmla="*/ 0 h 26"/>
                <a:gd name="T10" fmla="*/ 0 60000 65536"/>
                <a:gd name="T11" fmla="*/ 0 60000 65536"/>
                <a:gd name="T12" fmla="*/ 0 60000 65536"/>
                <a:gd name="T13" fmla="*/ 0 60000 65536"/>
                <a:gd name="T14" fmla="*/ 0 60000 65536"/>
                <a:gd name="T15" fmla="*/ 0 w 28"/>
                <a:gd name="T16" fmla="*/ 0 h 26"/>
                <a:gd name="T17" fmla="*/ 28 w 28"/>
                <a:gd name="T18" fmla="*/ 26 h 26"/>
              </a:gdLst>
              <a:ahLst/>
              <a:cxnLst>
                <a:cxn ang="T10">
                  <a:pos x="T0" y="T1"/>
                </a:cxn>
                <a:cxn ang="T11">
                  <a:pos x="T2" y="T3"/>
                </a:cxn>
                <a:cxn ang="T12">
                  <a:pos x="T4" y="T5"/>
                </a:cxn>
                <a:cxn ang="T13">
                  <a:pos x="T6" y="T7"/>
                </a:cxn>
                <a:cxn ang="T14">
                  <a:pos x="T8" y="T9"/>
                </a:cxn>
              </a:cxnLst>
              <a:rect l="T15" t="T16" r="T17" b="T18"/>
              <a:pathLst>
                <a:path w="28" h="26">
                  <a:moveTo>
                    <a:pt x="0" y="0"/>
                  </a:moveTo>
                  <a:lnTo>
                    <a:pt x="2" y="26"/>
                  </a:lnTo>
                  <a:lnTo>
                    <a:pt x="28" y="13"/>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70" name="Rectangle 572"/>
            <p:cNvSpPr>
              <a:spLocks noChangeArrowheads="1"/>
            </p:cNvSpPr>
            <p:nvPr/>
          </p:nvSpPr>
          <p:spPr bwMode="auto">
            <a:xfrm>
              <a:off x="3555" y="1819"/>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171" name="Rectangle 573"/>
            <p:cNvSpPr>
              <a:spLocks noChangeArrowheads="1"/>
            </p:cNvSpPr>
            <p:nvPr/>
          </p:nvSpPr>
          <p:spPr bwMode="auto">
            <a:xfrm>
              <a:off x="3592" y="1819"/>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172" name="Rectangle 574"/>
            <p:cNvSpPr>
              <a:spLocks noChangeArrowheads="1"/>
            </p:cNvSpPr>
            <p:nvPr/>
          </p:nvSpPr>
          <p:spPr bwMode="auto">
            <a:xfrm>
              <a:off x="3621" y="1819"/>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173" name="Rectangle 575"/>
            <p:cNvSpPr>
              <a:spLocks noChangeArrowheads="1"/>
            </p:cNvSpPr>
            <p:nvPr/>
          </p:nvSpPr>
          <p:spPr bwMode="auto">
            <a:xfrm>
              <a:off x="3651" y="1819"/>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174" name="Rectangle 576"/>
            <p:cNvSpPr>
              <a:spLocks noChangeArrowheads="1"/>
            </p:cNvSpPr>
            <p:nvPr/>
          </p:nvSpPr>
          <p:spPr bwMode="auto">
            <a:xfrm>
              <a:off x="3669" y="1819"/>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175" name="Rectangle 577"/>
            <p:cNvSpPr>
              <a:spLocks noChangeArrowheads="1"/>
            </p:cNvSpPr>
            <p:nvPr/>
          </p:nvSpPr>
          <p:spPr bwMode="auto">
            <a:xfrm>
              <a:off x="3699" y="1819"/>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176" name="Rectangle 578"/>
            <p:cNvSpPr>
              <a:spLocks noChangeArrowheads="1"/>
            </p:cNvSpPr>
            <p:nvPr/>
          </p:nvSpPr>
          <p:spPr bwMode="auto">
            <a:xfrm>
              <a:off x="3725" y="1819"/>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177" name="Line 579"/>
            <p:cNvSpPr>
              <a:spLocks noChangeShapeType="1"/>
            </p:cNvSpPr>
            <p:nvPr/>
          </p:nvSpPr>
          <p:spPr bwMode="auto">
            <a:xfrm flipH="1">
              <a:off x="3331" y="1852"/>
              <a:ext cx="174"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 name="Rectangle 580"/>
            <p:cNvSpPr>
              <a:spLocks noChangeArrowheads="1"/>
            </p:cNvSpPr>
            <p:nvPr/>
          </p:nvSpPr>
          <p:spPr bwMode="auto">
            <a:xfrm>
              <a:off x="3786" y="1894"/>
              <a:ext cx="6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179" name="Rectangle 581"/>
            <p:cNvSpPr>
              <a:spLocks noChangeArrowheads="1"/>
            </p:cNvSpPr>
            <p:nvPr/>
          </p:nvSpPr>
          <p:spPr bwMode="auto">
            <a:xfrm>
              <a:off x="3826" y="189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180" name="Rectangle 582"/>
            <p:cNvSpPr>
              <a:spLocks noChangeArrowheads="1"/>
            </p:cNvSpPr>
            <p:nvPr/>
          </p:nvSpPr>
          <p:spPr bwMode="auto">
            <a:xfrm>
              <a:off x="3856" y="1894"/>
              <a:ext cx="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t</a:t>
              </a:r>
              <a:endParaRPr lang="en-US" altLang="zh-CN"/>
            </a:p>
          </p:txBody>
        </p:sp>
        <p:sp>
          <p:nvSpPr>
            <p:cNvPr id="181" name="Rectangle 583"/>
            <p:cNvSpPr>
              <a:spLocks noChangeArrowheads="1"/>
            </p:cNvSpPr>
            <p:nvPr/>
          </p:nvSpPr>
          <p:spPr bwMode="auto">
            <a:xfrm>
              <a:off x="3869" y="1894"/>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182" name="Rectangle 584"/>
            <p:cNvSpPr>
              <a:spLocks noChangeArrowheads="1"/>
            </p:cNvSpPr>
            <p:nvPr/>
          </p:nvSpPr>
          <p:spPr bwMode="auto">
            <a:xfrm>
              <a:off x="3900" y="1894"/>
              <a:ext cx="2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83" name="Rectangle 585"/>
            <p:cNvSpPr>
              <a:spLocks noChangeArrowheads="1"/>
            </p:cNvSpPr>
            <p:nvPr/>
          </p:nvSpPr>
          <p:spPr bwMode="auto">
            <a:xfrm>
              <a:off x="3749" y="1957"/>
              <a:ext cx="7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184" name="Rectangle 586"/>
            <p:cNvSpPr>
              <a:spLocks noChangeArrowheads="1"/>
            </p:cNvSpPr>
            <p:nvPr/>
          </p:nvSpPr>
          <p:spPr bwMode="auto">
            <a:xfrm>
              <a:off x="3793" y="195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185" name="Rectangle 587"/>
            <p:cNvSpPr>
              <a:spLocks noChangeArrowheads="1"/>
            </p:cNvSpPr>
            <p:nvPr/>
          </p:nvSpPr>
          <p:spPr bwMode="auto">
            <a:xfrm>
              <a:off x="3824" y="1957"/>
              <a:ext cx="7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m</a:t>
              </a:r>
              <a:endParaRPr lang="en-US" altLang="zh-CN"/>
            </a:p>
          </p:txBody>
        </p:sp>
        <p:sp>
          <p:nvSpPr>
            <p:cNvPr id="186" name="Rectangle 588"/>
            <p:cNvSpPr>
              <a:spLocks noChangeArrowheads="1"/>
            </p:cNvSpPr>
            <p:nvPr/>
          </p:nvSpPr>
          <p:spPr bwMode="auto">
            <a:xfrm>
              <a:off x="3867" y="195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o</a:t>
              </a:r>
              <a:endParaRPr lang="en-US" altLang="zh-CN"/>
            </a:p>
          </p:txBody>
        </p:sp>
        <p:sp>
          <p:nvSpPr>
            <p:cNvPr id="187" name="Rectangle 589"/>
            <p:cNvSpPr>
              <a:spLocks noChangeArrowheads="1"/>
            </p:cNvSpPr>
            <p:nvPr/>
          </p:nvSpPr>
          <p:spPr bwMode="auto">
            <a:xfrm>
              <a:off x="3898" y="1957"/>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188" name="Rectangle 590"/>
            <p:cNvSpPr>
              <a:spLocks noChangeArrowheads="1"/>
            </p:cNvSpPr>
            <p:nvPr/>
          </p:nvSpPr>
          <p:spPr bwMode="auto">
            <a:xfrm>
              <a:off x="3915" y="1957"/>
              <a:ext cx="5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y</a:t>
              </a:r>
              <a:endParaRPr lang="en-US" altLang="zh-CN"/>
            </a:p>
          </p:txBody>
        </p:sp>
        <p:sp>
          <p:nvSpPr>
            <p:cNvPr id="189" name="Rectangle 591"/>
            <p:cNvSpPr>
              <a:spLocks noChangeArrowheads="1"/>
            </p:cNvSpPr>
            <p:nvPr/>
          </p:nvSpPr>
          <p:spPr bwMode="auto">
            <a:xfrm>
              <a:off x="362" y="1547"/>
              <a:ext cx="6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A</a:t>
              </a:r>
              <a:endParaRPr lang="en-US" altLang="zh-CN"/>
            </a:p>
          </p:txBody>
        </p:sp>
        <p:sp>
          <p:nvSpPr>
            <p:cNvPr id="190" name="Rectangle 592"/>
            <p:cNvSpPr>
              <a:spLocks noChangeArrowheads="1"/>
            </p:cNvSpPr>
            <p:nvPr/>
          </p:nvSpPr>
          <p:spPr bwMode="auto">
            <a:xfrm>
              <a:off x="397" y="1547"/>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191" name="Rectangle 593"/>
            <p:cNvSpPr>
              <a:spLocks noChangeArrowheads="1"/>
            </p:cNvSpPr>
            <p:nvPr/>
          </p:nvSpPr>
          <p:spPr bwMode="auto">
            <a:xfrm>
              <a:off x="428" y="1547"/>
              <a:ext cx="5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d</a:t>
              </a:r>
              <a:endParaRPr lang="en-US" altLang="zh-CN"/>
            </a:p>
          </p:txBody>
        </p:sp>
        <p:sp>
          <p:nvSpPr>
            <p:cNvPr id="192" name="Rectangle 594"/>
            <p:cNvSpPr>
              <a:spLocks noChangeArrowheads="1"/>
            </p:cNvSpPr>
            <p:nvPr/>
          </p:nvSpPr>
          <p:spPr bwMode="auto">
            <a:xfrm>
              <a:off x="458" y="1547"/>
              <a:ext cx="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r</a:t>
              </a:r>
              <a:endParaRPr lang="en-US" altLang="zh-CN"/>
            </a:p>
          </p:txBody>
        </p:sp>
        <p:sp>
          <p:nvSpPr>
            <p:cNvPr id="193" name="Rectangle 595"/>
            <p:cNvSpPr>
              <a:spLocks noChangeArrowheads="1"/>
            </p:cNvSpPr>
            <p:nvPr/>
          </p:nvSpPr>
          <p:spPr bwMode="auto">
            <a:xfrm>
              <a:off x="478" y="1547"/>
              <a:ext cx="5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e</a:t>
              </a:r>
              <a:endParaRPr lang="en-US" altLang="zh-CN"/>
            </a:p>
          </p:txBody>
        </p:sp>
        <p:sp>
          <p:nvSpPr>
            <p:cNvPr id="194" name="Rectangle 596"/>
            <p:cNvSpPr>
              <a:spLocks noChangeArrowheads="1"/>
            </p:cNvSpPr>
            <p:nvPr/>
          </p:nvSpPr>
          <p:spPr bwMode="auto">
            <a:xfrm>
              <a:off x="508" y="1547"/>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sp>
          <p:nvSpPr>
            <p:cNvPr id="195" name="Rectangle 597"/>
            <p:cNvSpPr>
              <a:spLocks noChangeArrowheads="1"/>
            </p:cNvSpPr>
            <p:nvPr/>
          </p:nvSpPr>
          <p:spPr bwMode="auto">
            <a:xfrm>
              <a:off x="534" y="1547"/>
              <a:ext cx="5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solidFill>
                    <a:srgbClr val="000000"/>
                  </a:solidFill>
                </a:rPr>
                <a:t>s</a:t>
              </a:r>
              <a:endParaRPr lang="en-US" altLang="zh-CN"/>
            </a:p>
          </p:txBody>
        </p:sp>
      </p:grpSp>
    </p:spTree>
    <p:extLst>
      <p:ext uri="{BB962C8B-B14F-4D97-AF65-F5344CB8AC3E}">
        <p14:creationId xmlns:p14="http://schemas.microsoft.com/office/powerpoint/2010/main" val="373251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多周期的异常处理</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40</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07504" y="1352839"/>
            <a:ext cx="9144000" cy="5368636"/>
          </a:xfrm>
          <a:prstGeom prst="rect">
            <a:avLst/>
          </a:prstGeom>
        </p:spPr>
      </p:pic>
    </p:spTree>
    <p:extLst>
      <p:ext uri="{BB962C8B-B14F-4D97-AF65-F5344CB8AC3E}">
        <p14:creationId xmlns:p14="http://schemas.microsoft.com/office/powerpoint/2010/main" val="997320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多周期的异常处理</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41</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2593975" y="1143000"/>
            <a:ext cx="6408712" cy="5391917"/>
          </a:xfrm>
          <a:prstGeom prst="rect">
            <a:avLst/>
          </a:prstGeom>
        </p:spPr>
      </p:pic>
      <p:sp>
        <p:nvSpPr>
          <p:cNvPr id="6" name="TextBox 5"/>
          <p:cNvSpPr txBox="1"/>
          <p:nvPr/>
        </p:nvSpPr>
        <p:spPr>
          <a:xfrm>
            <a:off x="445880" y="3012253"/>
            <a:ext cx="1834600" cy="923330"/>
          </a:xfrm>
          <a:prstGeom prst="rect">
            <a:avLst/>
          </a:prstGeom>
          <a:noFill/>
        </p:spPr>
        <p:txBody>
          <a:bodyPr wrap="square" rtlCol="0">
            <a:spAutoFit/>
          </a:bodyPr>
          <a:lstStyle/>
          <a:p>
            <a:r>
              <a:rPr lang="zh-CN" altLang="en-US" dirty="0"/>
              <a:t>增加一个检查异常（中断）是否发生</a:t>
            </a:r>
            <a:r>
              <a:rPr lang="zh-CN" altLang="en-US"/>
              <a:t>的步骤</a:t>
            </a:r>
            <a:endParaRPr lang="en-US" dirty="0"/>
          </a:p>
        </p:txBody>
      </p:sp>
    </p:spTree>
    <p:extLst>
      <p:ext uri="{BB962C8B-B14F-4D97-AF65-F5344CB8AC3E}">
        <p14:creationId xmlns:p14="http://schemas.microsoft.com/office/powerpoint/2010/main" val="217452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流水线</a:t>
            </a:r>
            <a:r>
              <a:rPr lang="en-US" altLang="zh-CN" dirty="0"/>
              <a:t>CPU</a:t>
            </a:r>
            <a:r>
              <a:rPr lang="zh-CN" altLang="en-US" dirty="0"/>
              <a:t>的异常处理</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42</a:t>
            </a:fld>
            <a:endParaRPr lang="zh-CN" altLang="en-US">
              <a:solidFill>
                <a:srgbClr val="1F497D"/>
              </a:solidFill>
            </a:endParaRPr>
          </a:p>
        </p:txBody>
      </p:sp>
      <p:pic>
        <p:nvPicPr>
          <p:cNvPr id="5" name="Picture 5" descr="f04-66-P37449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59024"/>
            <a:ext cx="8653078" cy="519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3412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流水线</a:t>
            </a:r>
            <a:r>
              <a:rPr lang="en-US" altLang="zh-CN" dirty="0"/>
              <a:t>CPU</a:t>
            </a:r>
            <a:r>
              <a:rPr lang="zh-CN" altLang="en-US" dirty="0"/>
              <a:t>异常处理</a:t>
            </a:r>
            <a:endParaRPr lang="en-US" dirty="0"/>
          </a:p>
        </p:txBody>
      </p:sp>
      <p:sp>
        <p:nvSpPr>
          <p:cNvPr id="3" name="Content Placeholder 2"/>
          <p:cNvSpPr>
            <a:spLocks noGrp="1"/>
          </p:cNvSpPr>
          <p:nvPr>
            <p:ph idx="1"/>
          </p:nvPr>
        </p:nvSpPr>
        <p:spPr/>
        <p:txBody>
          <a:bodyPr/>
          <a:lstStyle/>
          <a:p>
            <a:r>
              <a:rPr lang="zh-CN" altLang="en-US" dirty="0"/>
              <a:t>处理要求</a:t>
            </a:r>
          </a:p>
          <a:p>
            <a:pPr lvl="1"/>
            <a:r>
              <a:rPr lang="zh-CN" altLang="en-US" dirty="0"/>
              <a:t>指令流水线中有</a:t>
            </a:r>
            <a:r>
              <a:rPr lang="en-US" altLang="zh-CN" dirty="0"/>
              <a:t>5</a:t>
            </a:r>
            <a:r>
              <a:rPr lang="zh-CN" altLang="en-US" dirty="0"/>
              <a:t>条指令正在执行</a:t>
            </a:r>
          </a:p>
          <a:p>
            <a:pPr lvl="1"/>
            <a:r>
              <a:rPr lang="zh-CN" altLang="en-US" dirty="0"/>
              <a:t>判断发生异常的位置</a:t>
            </a:r>
          </a:p>
          <a:p>
            <a:pPr lvl="1"/>
            <a:r>
              <a:rPr lang="zh-CN" altLang="en-US" dirty="0"/>
              <a:t>保留发生异常的现场</a:t>
            </a:r>
          </a:p>
          <a:p>
            <a:pPr lvl="1"/>
            <a:r>
              <a:rPr lang="zh-CN" altLang="en-US" dirty="0"/>
              <a:t>执行异常处理程序</a:t>
            </a:r>
          </a:p>
          <a:p>
            <a:r>
              <a:rPr lang="zh-CN" altLang="en-US" dirty="0"/>
              <a:t>硬件</a:t>
            </a:r>
          </a:p>
          <a:p>
            <a:pPr lvl="1"/>
            <a:r>
              <a:rPr lang="en-US" altLang="zh-CN" dirty="0"/>
              <a:t>EPC</a:t>
            </a:r>
          </a:p>
          <a:p>
            <a:pPr lvl="1"/>
            <a:r>
              <a:rPr lang="en-US" altLang="zh-CN" dirty="0"/>
              <a:t>Cause</a:t>
            </a:r>
          </a:p>
          <a:p>
            <a:r>
              <a:rPr lang="en-US" altLang="zh-CN" dirty="0"/>
              <a:t>MIPS</a:t>
            </a:r>
            <a:r>
              <a:rPr lang="zh-CN" altLang="en-US" dirty="0"/>
              <a:t>   </a:t>
            </a:r>
            <a:r>
              <a:rPr lang="en-US" altLang="zh-CN" dirty="0"/>
              <a:t>CP0 </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43</a:t>
            </a:fld>
            <a:endParaRPr lang="zh-CN" altLang="en-US">
              <a:solidFill>
                <a:srgbClr val="1F497D"/>
              </a:solidFill>
            </a:endParaRPr>
          </a:p>
        </p:txBody>
      </p:sp>
    </p:spTree>
    <p:extLst>
      <p:ext uri="{BB962C8B-B14F-4D97-AF65-F5344CB8AC3E}">
        <p14:creationId xmlns:p14="http://schemas.microsoft.com/office/powerpoint/2010/main" val="1691965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精确处理和非精确处理</a:t>
            </a:r>
            <a:endParaRPr lang="en-US" dirty="0"/>
          </a:p>
        </p:txBody>
      </p:sp>
      <p:sp>
        <p:nvSpPr>
          <p:cNvPr id="3" name="Content Placeholder 2"/>
          <p:cNvSpPr>
            <a:spLocks noGrp="1"/>
          </p:cNvSpPr>
          <p:nvPr>
            <p:ph idx="1"/>
          </p:nvPr>
        </p:nvSpPr>
        <p:spPr/>
        <p:txBody>
          <a:bodyPr/>
          <a:lstStyle/>
          <a:p>
            <a:r>
              <a:rPr lang="zh-CN" altLang="en-US" dirty="0"/>
              <a:t>精确异常处理</a:t>
            </a:r>
          </a:p>
          <a:p>
            <a:pPr lvl="1"/>
            <a:r>
              <a:rPr lang="en-US" altLang="zh-CN" dirty="0"/>
              <a:t>EPC</a:t>
            </a:r>
            <a:r>
              <a:rPr lang="zh-CN" altLang="en-US" dirty="0"/>
              <a:t>中保存有发生异常指令的地址</a:t>
            </a:r>
          </a:p>
          <a:p>
            <a:pPr lvl="1"/>
            <a:r>
              <a:rPr lang="zh-CN" altLang="en-US" dirty="0"/>
              <a:t>操作系统处理简单</a:t>
            </a:r>
          </a:p>
          <a:p>
            <a:pPr lvl="1"/>
            <a:r>
              <a:rPr lang="zh-CN" altLang="en-US" dirty="0"/>
              <a:t>指令流水情况下实现比较复杂</a:t>
            </a:r>
          </a:p>
          <a:p>
            <a:r>
              <a:rPr lang="zh-CN" altLang="en-US" dirty="0"/>
              <a:t>非精确异常处理</a:t>
            </a:r>
          </a:p>
          <a:p>
            <a:pPr lvl="1"/>
            <a:r>
              <a:rPr lang="en-US" altLang="zh-CN" dirty="0"/>
              <a:t>EPC</a:t>
            </a:r>
            <a:r>
              <a:rPr lang="zh-CN" altLang="en-US" dirty="0"/>
              <a:t>中保存当前</a:t>
            </a:r>
            <a:r>
              <a:rPr lang="en-US" altLang="zh-CN" dirty="0"/>
              <a:t>PC</a:t>
            </a:r>
            <a:r>
              <a:rPr lang="zh-CN" altLang="en-US" dirty="0"/>
              <a:t>或者近似的</a:t>
            </a:r>
            <a:r>
              <a:rPr lang="en-US" altLang="zh-CN" dirty="0"/>
              <a:t>PC</a:t>
            </a:r>
            <a:endParaRPr lang="zh-CN" altLang="en-US" dirty="0"/>
          </a:p>
          <a:p>
            <a:pPr lvl="1"/>
            <a:r>
              <a:rPr lang="zh-CN" altLang="en-US" dirty="0"/>
              <a:t>由操作系统处理</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44</a:t>
            </a:fld>
            <a:endParaRPr lang="zh-CN" altLang="en-US">
              <a:solidFill>
                <a:srgbClr val="1F497D"/>
              </a:solidFill>
            </a:endParaRPr>
          </a:p>
        </p:txBody>
      </p:sp>
    </p:spTree>
    <p:extLst>
      <p:ext uri="{BB962C8B-B14F-4D97-AF65-F5344CB8AC3E}">
        <p14:creationId xmlns:p14="http://schemas.microsoft.com/office/powerpoint/2010/main" val="5102540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小结</a:t>
            </a:r>
            <a:endParaRPr lang="en-US" dirty="0"/>
          </a:p>
        </p:txBody>
      </p:sp>
      <p:sp>
        <p:nvSpPr>
          <p:cNvPr id="3" name="Content Placeholder 2"/>
          <p:cNvSpPr>
            <a:spLocks noGrp="1"/>
          </p:cNvSpPr>
          <p:nvPr>
            <p:ph idx="1"/>
          </p:nvPr>
        </p:nvSpPr>
        <p:spPr/>
        <p:txBody>
          <a:bodyPr/>
          <a:lstStyle/>
          <a:p>
            <a:r>
              <a:rPr lang="zh-CN" altLang="en-US" dirty="0"/>
              <a:t>冲突问题及解决方案</a:t>
            </a:r>
          </a:p>
          <a:p>
            <a:pPr lvl="1"/>
            <a:r>
              <a:rPr lang="zh-CN" altLang="en-US" dirty="0"/>
              <a:t>结构冲突</a:t>
            </a:r>
          </a:p>
          <a:p>
            <a:pPr lvl="1"/>
            <a:r>
              <a:rPr lang="zh-CN" altLang="en-US" dirty="0"/>
              <a:t>数据冲突</a:t>
            </a:r>
          </a:p>
          <a:p>
            <a:pPr lvl="1"/>
            <a:r>
              <a:rPr lang="zh-CN" altLang="en-US" dirty="0"/>
              <a:t>控制冲突</a:t>
            </a:r>
          </a:p>
          <a:p>
            <a:r>
              <a:rPr lang="zh-CN" altLang="en-US" dirty="0"/>
              <a:t>控制冲突</a:t>
            </a:r>
          </a:p>
          <a:p>
            <a:pPr lvl="1"/>
            <a:r>
              <a:rPr lang="zh-CN" altLang="en-US" dirty="0"/>
              <a:t>全局冲突</a:t>
            </a:r>
          </a:p>
          <a:p>
            <a:pPr lvl="1"/>
            <a:r>
              <a:rPr lang="zh-CN" altLang="en-US" dirty="0"/>
              <a:t>综合解决方案</a:t>
            </a:r>
          </a:p>
          <a:p>
            <a:pPr lvl="2"/>
            <a:r>
              <a:rPr lang="zh-CN" altLang="en-US" dirty="0"/>
              <a:t>硬件、编译器</a:t>
            </a:r>
          </a:p>
          <a:p>
            <a:pPr lvl="2"/>
            <a:r>
              <a:rPr lang="zh-CN" altLang="en-US" dirty="0"/>
              <a:t>猜测、尝试</a:t>
            </a:r>
          </a:p>
          <a:p>
            <a:r>
              <a:rPr lang="zh-CN" altLang="en-US" dirty="0"/>
              <a:t>异常</a:t>
            </a:r>
          </a:p>
          <a:p>
            <a:pPr lvl="1"/>
            <a:r>
              <a:rPr lang="zh-CN" altLang="en-US" dirty="0"/>
              <a:t>发现和响应</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45</a:t>
            </a:fld>
            <a:endParaRPr lang="zh-CN" altLang="en-US">
              <a:solidFill>
                <a:srgbClr val="1F497D"/>
              </a:solidFill>
            </a:endParaRPr>
          </a:p>
        </p:txBody>
      </p:sp>
    </p:spTree>
    <p:extLst>
      <p:ext uri="{BB962C8B-B14F-4D97-AF65-F5344CB8AC3E}">
        <p14:creationId xmlns:p14="http://schemas.microsoft.com/office/powerpoint/2010/main" val="11297306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阅读和思考</a:t>
            </a:r>
            <a:endParaRPr lang="en-US" dirty="0"/>
          </a:p>
        </p:txBody>
      </p:sp>
      <p:sp>
        <p:nvSpPr>
          <p:cNvPr id="3" name="Content Placeholder 2"/>
          <p:cNvSpPr>
            <a:spLocks noGrp="1"/>
          </p:cNvSpPr>
          <p:nvPr>
            <p:ph idx="1"/>
          </p:nvPr>
        </p:nvSpPr>
        <p:spPr/>
        <p:txBody>
          <a:bodyPr/>
          <a:lstStyle/>
          <a:p>
            <a:r>
              <a:rPr lang="zh-CN" altLang="en-US" dirty="0"/>
              <a:t>阅读</a:t>
            </a:r>
          </a:p>
          <a:p>
            <a:pPr lvl="1"/>
            <a:endParaRPr lang="zh-CN" altLang="en-US" dirty="0"/>
          </a:p>
          <a:p>
            <a:r>
              <a:rPr lang="zh-CN" altLang="en-US" dirty="0"/>
              <a:t>思考</a:t>
            </a:r>
          </a:p>
          <a:p>
            <a:pPr lvl="1"/>
            <a:r>
              <a:rPr lang="zh-CN" altLang="en-US" dirty="0"/>
              <a:t>与</a:t>
            </a:r>
            <a:r>
              <a:rPr lang="en-US" altLang="zh-CN" dirty="0"/>
              <a:t>1</a:t>
            </a:r>
            <a:r>
              <a:rPr lang="zh-CN" altLang="en-US" dirty="0"/>
              <a:t>位预测位比较，</a:t>
            </a:r>
            <a:r>
              <a:rPr lang="en-US" altLang="zh-CN" dirty="0"/>
              <a:t>2</a:t>
            </a:r>
            <a:r>
              <a:rPr lang="zh-CN" altLang="en-US" dirty="0"/>
              <a:t>位预测位对于何种循环程序准确率高？极端情况下是否会降低预测准确率？</a:t>
            </a:r>
          </a:p>
          <a:p>
            <a:pPr lvl="1"/>
            <a:r>
              <a:rPr lang="zh-CN" altLang="en-US" dirty="0"/>
              <a:t>流水情况下，实现中断的具体方案。</a:t>
            </a:r>
          </a:p>
          <a:p>
            <a:r>
              <a:rPr lang="zh-CN" altLang="en-US" dirty="0"/>
              <a:t>实践</a:t>
            </a:r>
          </a:p>
          <a:p>
            <a:pPr lvl="1"/>
            <a:r>
              <a:rPr lang="zh-CN" altLang="en-US" dirty="0"/>
              <a:t>根据每组的指令系统，设计大实验数据通路，每组提交</a:t>
            </a:r>
            <a:r>
              <a:rPr lang="en-US" altLang="zh-CN" dirty="0"/>
              <a:t>1</a:t>
            </a:r>
            <a:r>
              <a:rPr lang="zh-CN" altLang="en-US" dirty="0"/>
              <a:t>份到网络学堂。 </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46</a:t>
            </a:fld>
            <a:endParaRPr lang="zh-CN" altLang="en-US">
              <a:solidFill>
                <a:srgbClr val="1F497D"/>
              </a:solidFill>
            </a:endParaRPr>
          </a:p>
        </p:txBody>
      </p:sp>
    </p:spTree>
    <p:extLst>
      <p:ext uri="{BB962C8B-B14F-4D97-AF65-F5344CB8AC3E}">
        <p14:creationId xmlns:p14="http://schemas.microsoft.com/office/powerpoint/2010/main" val="21250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谢谢</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5F886C-0A22-6F4D-BC08-A1674DBCDE43}" type="slidenum">
              <a:rPr lang="en-US" altLang="zh-CN" smtClean="0">
                <a:solidFill>
                  <a:srgbClr val="1F497D"/>
                </a:solidFill>
              </a:rPr>
              <a:pPr>
                <a:defRPr/>
              </a:pPr>
              <a:t>47</a:t>
            </a:fld>
            <a:endParaRPr lang="zh-CN" altLang="en-US">
              <a:solidFill>
                <a:srgbClr val="1F497D"/>
              </a:solidFill>
            </a:endParaRPr>
          </a:p>
        </p:txBody>
      </p:sp>
    </p:spTree>
    <p:extLst>
      <p:ext uri="{BB962C8B-B14F-4D97-AF65-F5344CB8AC3E}">
        <p14:creationId xmlns:p14="http://schemas.microsoft.com/office/powerpoint/2010/main" val="246637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流水线的冲突</a:t>
            </a:r>
            <a:endParaRPr lang="en-US" dirty="0"/>
          </a:p>
        </p:txBody>
      </p:sp>
      <p:sp>
        <p:nvSpPr>
          <p:cNvPr id="3" name="Content Placeholder 2"/>
          <p:cNvSpPr>
            <a:spLocks noGrp="1"/>
          </p:cNvSpPr>
          <p:nvPr>
            <p:ph idx="1"/>
          </p:nvPr>
        </p:nvSpPr>
        <p:spPr/>
        <p:txBody>
          <a:bodyPr/>
          <a:lstStyle/>
          <a:p>
            <a:r>
              <a:rPr lang="zh-CN" altLang="en-US" dirty="0"/>
              <a:t>结构冲突</a:t>
            </a:r>
          </a:p>
          <a:p>
            <a:pPr lvl="1"/>
            <a:r>
              <a:rPr lang="zh-CN" altLang="en-US" dirty="0"/>
              <a:t>是指令在重叠执行的过程中，硬件资源满足不了指令重叠执行的要求而产生的冲突</a:t>
            </a:r>
          </a:p>
          <a:p>
            <a:r>
              <a:rPr lang="zh-CN" altLang="en-US" dirty="0"/>
              <a:t>数据冲突</a:t>
            </a:r>
          </a:p>
          <a:p>
            <a:pPr lvl="1"/>
            <a:r>
              <a:rPr lang="zh-CN" altLang="en-US" dirty="0"/>
              <a:t>是指在同时重叠执行的几条指令中，一条指令依赖于前面指令执行结果数据，但是又在指定的数据源中得不到时发生的冲突。</a:t>
            </a:r>
          </a:p>
          <a:p>
            <a:r>
              <a:rPr lang="zh-CN" altLang="en-US" dirty="0"/>
              <a:t>控制冲突</a:t>
            </a:r>
          </a:p>
          <a:p>
            <a:pPr lvl="1"/>
            <a:r>
              <a:rPr lang="zh-CN" altLang="en-US" dirty="0"/>
              <a:t>是指流水线中的分支指令或者其他需要改写</a:t>
            </a:r>
            <a:r>
              <a:rPr lang="en-US" altLang="zh-CN" dirty="0"/>
              <a:t>PC</a:t>
            </a:r>
            <a:r>
              <a:rPr lang="zh-CN" altLang="en-US" dirty="0"/>
              <a:t>的指令造成的冲突</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a:t>
            </a:fld>
            <a:endParaRPr lang="zh-CN" altLang="en-US">
              <a:solidFill>
                <a:srgbClr val="1F497D"/>
              </a:solidFill>
            </a:endParaRPr>
          </a:p>
        </p:txBody>
      </p:sp>
    </p:spTree>
    <p:extLst>
      <p:ext uri="{BB962C8B-B14F-4D97-AF65-F5344CB8AC3E}">
        <p14:creationId xmlns:p14="http://schemas.microsoft.com/office/powerpoint/2010/main" val="1596097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zh-CN" altLang="en-US" dirty="0"/>
            </a:br>
            <a:br>
              <a:rPr lang="zh-CN" altLang="en-US" dirty="0"/>
            </a:br>
            <a:r>
              <a:rPr lang="zh-CN" altLang="en-US" dirty="0"/>
              <a:t>结构冲突和数据冲突</a:t>
            </a:r>
            <a:endParaRPr lang="en-US" dirty="0"/>
          </a:p>
        </p:txBody>
      </p:sp>
      <p:sp>
        <p:nvSpPr>
          <p:cNvPr id="3" name="Content Placeholder 2"/>
          <p:cNvSpPr>
            <a:spLocks noGrp="1"/>
          </p:cNvSpPr>
          <p:nvPr>
            <p:ph idx="1"/>
          </p:nvPr>
        </p:nvSpPr>
        <p:spPr/>
        <p:txBody>
          <a:bodyPr/>
          <a:lstStyle/>
          <a:p>
            <a:r>
              <a:rPr lang="zh-CN" altLang="en-US" dirty="0"/>
              <a:t>结构冲突</a:t>
            </a:r>
          </a:p>
          <a:p>
            <a:pPr lvl="1"/>
            <a:r>
              <a:rPr lang="zh-CN" altLang="en-US" dirty="0"/>
              <a:t>在同一时刻，由于指令重叠执行，不同指令争用同一硬件资源。</a:t>
            </a:r>
          </a:p>
          <a:p>
            <a:pPr lvl="2"/>
            <a:r>
              <a:rPr lang="zh-CN" altLang="en-US" dirty="0"/>
              <a:t>暂停流水线</a:t>
            </a:r>
          </a:p>
          <a:p>
            <a:pPr lvl="2"/>
            <a:r>
              <a:rPr lang="zh-CN" altLang="en-US" dirty="0"/>
              <a:t>重复设置资源</a:t>
            </a:r>
          </a:p>
          <a:p>
            <a:r>
              <a:rPr lang="zh-CN" altLang="en-US" dirty="0"/>
              <a:t>数据冲突</a:t>
            </a:r>
          </a:p>
          <a:p>
            <a:pPr lvl="1"/>
            <a:r>
              <a:rPr lang="zh-CN" altLang="en-US" dirty="0"/>
              <a:t>由于指令重叠执行，造成指令间执行步骤的相对时间发生变化，后续指令无法在预期的位置得到正确的源操作数</a:t>
            </a:r>
          </a:p>
          <a:p>
            <a:pPr lvl="2"/>
            <a:r>
              <a:rPr lang="zh-CN" altLang="en-US" dirty="0"/>
              <a:t>暂停流水线</a:t>
            </a:r>
          </a:p>
          <a:p>
            <a:pPr lvl="2"/>
            <a:r>
              <a:rPr lang="zh-CN" altLang="en-US" dirty="0"/>
              <a:t>数据旁路</a:t>
            </a:r>
          </a:p>
          <a:p>
            <a:pPr lvl="2"/>
            <a:r>
              <a:rPr lang="zh-CN" altLang="en-US" dirty="0"/>
              <a:t>检测、传送（给出最新鲜的数据）</a:t>
            </a:r>
          </a:p>
          <a:p>
            <a:pPr lvl="2"/>
            <a:r>
              <a:rPr lang="zh-CN" altLang="en-US" dirty="0"/>
              <a:t>优化编译器</a:t>
            </a:r>
          </a:p>
          <a:p>
            <a:pPr lvl="2"/>
            <a:r>
              <a:rPr lang="zh-CN" altLang="en-US" dirty="0"/>
              <a:t>动态调度</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6</a:t>
            </a:fld>
            <a:endParaRPr lang="zh-CN" altLang="en-US">
              <a:solidFill>
                <a:srgbClr val="1F497D"/>
              </a:solidFill>
            </a:endParaRPr>
          </a:p>
        </p:txBody>
      </p:sp>
    </p:spTree>
    <p:extLst>
      <p:ext uri="{BB962C8B-B14F-4D97-AF65-F5344CB8AC3E}">
        <p14:creationId xmlns:p14="http://schemas.microsoft.com/office/powerpoint/2010/main" val="1651161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zh-CN" altLang="en-US" dirty="0"/>
            </a:br>
            <a:br>
              <a:rPr lang="zh-CN" altLang="en-US" dirty="0"/>
            </a:br>
            <a:r>
              <a:rPr lang="zh-CN" altLang="en-US" dirty="0"/>
              <a:t>数据冲突和相应解决方法</a:t>
            </a:r>
            <a:endParaRPr kumimoji="1" lang="zh-CN" altLang="en-US" dirty="0"/>
          </a:p>
        </p:txBody>
      </p:sp>
      <p:sp>
        <p:nvSpPr>
          <p:cNvPr id="3" name="Content Placeholder 2"/>
          <p:cNvSpPr>
            <a:spLocks noGrp="1"/>
          </p:cNvSpPr>
          <p:nvPr>
            <p:ph idx="1"/>
          </p:nvPr>
        </p:nvSpPr>
        <p:spPr/>
        <p:txBody>
          <a:bodyPr/>
          <a:lstStyle/>
          <a:p>
            <a:r>
              <a:rPr lang="zh-CN" altLang="en-US" dirty="0"/>
              <a:t>数据冲突的动态调度</a:t>
            </a:r>
          </a:p>
          <a:p>
            <a:pPr lvl="1"/>
            <a:r>
              <a:rPr lang="zh-CN" altLang="en-US" dirty="0"/>
              <a:t>这种方法是由硬件动态调整指令执行顺序以减少暂停的影响，能够简化编译器设计。</a:t>
            </a:r>
          </a:p>
          <a:p>
            <a:pPr lvl="1"/>
            <a:r>
              <a:rPr lang="zh-CN" altLang="en-US" dirty="0"/>
              <a:t>动态调度并不能真正消除数据冲突，但它能在出现数据冲突时尽量避免出现处理器暂停。而静态调度方法则是尽量通过分离有冲突问题的指令使它们不会导致冲突，从而减少暂停的影响。</a:t>
            </a:r>
          </a:p>
          <a:p>
            <a:pPr lvl="1"/>
            <a:r>
              <a:rPr lang="zh-CN" altLang="en-US" dirty="0"/>
              <a:t>动态调度的主要思想：</a:t>
            </a:r>
          </a:p>
          <a:p>
            <a:pPr lvl="2"/>
            <a:r>
              <a:rPr lang="zh-CN" altLang="en-US" dirty="0"/>
              <a:t>指令顺序发射</a:t>
            </a:r>
            <a:r>
              <a:rPr lang="en-US" altLang="zh-CN" dirty="0"/>
              <a:t>——</a:t>
            </a:r>
            <a:r>
              <a:rPr lang="zh-CN" altLang="en-US" dirty="0"/>
              <a:t>乱序执行</a:t>
            </a:r>
            <a:r>
              <a:rPr lang="en-US" altLang="zh-CN" dirty="0"/>
              <a:t>——</a:t>
            </a:r>
            <a:r>
              <a:rPr lang="zh-CN" altLang="en-US" dirty="0"/>
              <a:t>指令乱序流出</a:t>
            </a:r>
          </a:p>
          <a:p>
            <a:pPr lvl="1"/>
            <a:r>
              <a:rPr lang="zh-CN" altLang="en-US" dirty="0"/>
              <a:t>动态调度的问题：异常处理的不精确性。在采用动态调度方法的处理机中，在某条指令产生异常情况时，有可能出现其后面的指令已经执行完成的情况，这样异常处理是不精确的。</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7</a:t>
            </a:fld>
            <a:endParaRPr lang="zh-CN" altLang="en-US">
              <a:solidFill>
                <a:srgbClr val="1F497D"/>
              </a:solidFill>
            </a:endParaRPr>
          </a:p>
        </p:txBody>
      </p:sp>
    </p:spTree>
    <p:extLst>
      <p:ext uri="{BB962C8B-B14F-4D97-AF65-F5344CB8AC3E}">
        <p14:creationId xmlns:p14="http://schemas.microsoft.com/office/powerpoint/2010/main" val="173414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控制冲突</a:t>
            </a:r>
            <a:endParaRPr lang="en-US" dirty="0"/>
          </a:p>
        </p:txBody>
      </p:sp>
      <p:sp>
        <p:nvSpPr>
          <p:cNvPr id="3" name="Content Placeholder 2"/>
          <p:cNvSpPr>
            <a:spLocks noGrp="1"/>
          </p:cNvSpPr>
          <p:nvPr>
            <p:ph idx="1"/>
          </p:nvPr>
        </p:nvSpPr>
        <p:spPr/>
        <p:txBody>
          <a:bodyPr/>
          <a:lstStyle/>
          <a:p>
            <a:r>
              <a:rPr lang="zh-CN" altLang="en-US" sz="2400" dirty="0"/>
              <a:t>流水线的控制冲突是因为程序执行转移类指令而引起的冲突。转移类指令如无条件转移、条件转移、子程序调用、中断等，它们属于分支指令，执行中可能改变程序的方向，从而造成流水线断流。</a:t>
            </a:r>
          </a:p>
          <a:p>
            <a:r>
              <a:rPr lang="zh-CN" altLang="en-US" sz="2400" dirty="0"/>
              <a:t>数据冲突影响到的仅仅是本条指令附近少数几条指令，所以称为局部冲突。而控制冲突影响的范围要大得多，它会引起程序执行方向的改变，使流水线损失更多的性能，所以称为全局冲突。</a:t>
            </a:r>
          </a:p>
          <a:p>
            <a:r>
              <a:rPr lang="zh-CN" altLang="en-US" sz="2400" dirty="0"/>
              <a:t>控制冲突会使流水线的连续流动受到破坏。当执行条件转移指令时，有两种可能结果：</a:t>
            </a:r>
          </a:p>
          <a:p>
            <a:pPr lvl="1"/>
            <a:r>
              <a:rPr lang="zh-CN" altLang="en-US" sz="2000" dirty="0"/>
              <a:t>如发生转移，将程序计数器</a:t>
            </a:r>
            <a:r>
              <a:rPr lang="en-US" altLang="zh-CN" sz="2000" dirty="0"/>
              <a:t>PC</a:t>
            </a:r>
            <a:r>
              <a:rPr lang="zh-CN" altLang="en-US" sz="2000" dirty="0"/>
              <a:t>的内容改变成转移目标地址；</a:t>
            </a:r>
          </a:p>
          <a:p>
            <a:pPr lvl="1"/>
            <a:r>
              <a:rPr lang="zh-CN" altLang="en-US" sz="2000" dirty="0"/>
              <a:t>如不发生转移，只将</a:t>
            </a:r>
            <a:r>
              <a:rPr lang="en-US" altLang="zh-CN" sz="2000" dirty="0"/>
              <a:t>PC</a:t>
            </a:r>
            <a:r>
              <a:rPr lang="zh-CN" altLang="en-US" sz="2000" dirty="0"/>
              <a:t>加上一个增量，指向下一条指令的地址。</a:t>
            </a:r>
          </a:p>
          <a:p>
            <a:endParaRPr lang="en-US" sz="24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8</a:t>
            </a:fld>
            <a:endParaRPr lang="zh-CN" altLang="en-US">
              <a:solidFill>
                <a:srgbClr val="1F497D"/>
              </a:solidFill>
            </a:endParaRPr>
          </a:p>
        </p:txBody>
      </p:sp>
    </p:spTree>
    <p:extLst>
      <p:ext uri="{BB962C8B-B14F-4D97-AF65-F5344CB8AC3E}">
        <p14:creationId xmlns:p14="http://schemas.microsoft.com/office/powerpoint/2010/main" val="2017177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控制冲突</a:t>
            </a:r>
            <a:endParaRPr lang="en-US" dirty="0"/>
          </a:p>
        </p:txBody>
      </p:sp>
      <p:sp>
        <p:nvSpPr>
          <p:cNvPr id="3" name="Content Placeholder 2"/>
          <p:cNvSpPr>
            <a:spLocks noGrp="1"/>
          </p:cNvSpPr>
          <p:nvPr>
            <p:ph idx="1"/>
          </p:nvPr>
        </p:nvSpPr>
        <p:spPr/>
        <p:txBody>
          <a:bodyPr/>
          <a:lstStyle/>
          <a:p>
            <a:r>
              <a:rPr lang="zh-CN" altLang="en-US" dirty="0"/>
              <a:t>数据冲突</a:t>
            </a:r>
          </a:p>
          <a:p>
            <a:pPr lvl="1"/>
            <a:r>
              <a:rPr lang="zh-CN" altLang="en-US" dirty="0"/>
              <a:t>由于寄存器数据的缺失引发</a:t>
            </a:r>
          </a:p>
          <a:p>
            <a:r>
              <a:rPr lang="zh-CN" altLang="en-US" dirty="0"/>
              <a:t>控制冲突</a:t>
            </a:r>
          </a:p>
          <a:p>
            <a:pPr lvl="1"/>
            <a:r>
              <a:rPr lang="zh-CN" altLang="en-US" dirty="0"/>
              <a:t>由于</a:t>
            </a:r>
            <a:r>
              <a:rPr lang="en-US" altLang="zh-CN" dirty="0"/>
              <a:t>PC</a:t>
            </a:r>
            <a:r>
              <a:rPr lang="zh-CN" altLang="en-US" dirty="0"/>
              <a:t>的缺失引发</a:t>
            </a:r>
          </a:p>
          <a:p>
            <a:pPr lvl="1"/>
            <a:r>
              <a:rPr lang="zh-CN" altLang="en-US" dirty="0"/>
              <a:t>条件转移和无条件转移指令</a:t>
            </a:r>
          </a:p>
          <a:p>
            <a:r>
              <a:rPr lang="zh-CN" altLang="en-US" dirty="0"/>
              <a:t>控制冲突对性能影响更大</a:t>
            </a:r>
          </a:p>
          <a:p>
            <a:pPr lvl="1"/>
            <a:r>
              <a:rPr lang="en-US" altLang="zh-CN" dirty="0"/>
              <a:t>IF</a:t>
            </a:r>
            <a:r>
              <a:rPr lang="zh-CN" altLang="en-US" dirty="0"/>
              <a:t>在指令流水的第一个阶段</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9</a:t>
            </a:fld>
            <a:endParaRPr lang="zh-CN" altLang="en-US">
              <a:solidFill>
                <a:srgbClr val="1F497D"/>
              </a:solidFill>
            </a:endParaRPr>
          </a:p>
        </p:txBody>
      </p:sp>
    </p:spTree>
    <p:extLst>
      <p:ext uri="{BB962C8B-B14F-4D97-AF65-F5344CB8AC3E}">
        <p14:creationId xmlns:p14="http://schemas.microsoft.com/office/powerpoint/2010/main" val="1772671922"/>
      </p:ext>
    </p:extLst>
  </p:cSld>
  <p:clrMapOvr>
    <a:masterClrMapping/>
  </p:clrMapOvr>
</p:sld>
</file>

<file path=ppt/theme/theme1.xml><?xml version="1.0" encoding="utf-8"?>
<a:theme xmlns:a="http://schemas.openxmlformats.org/drawingml/2006/main" name="主题1">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a:ea typeface="黑体"/>
        <a:cs typeface=""/>
      </a:majorFont>
      <a:minorFont>
        <a:latin typeface="Gill Sans M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主题1 1">
        <a:dk1>
          <a:srgbClr val="000000"/>
        </a:dk1>
        <a:lt1>
          <a:srgbClr val="FFFFFF"/>
        </a:lt1>
        <a:dk2>
          <a:srgbClr val="464653"/>
        </a:dk2>
        <a:lt2>
          <a:srgbClr val="DDE9EC"/>
        </a:lt2>
        <a:accent1>
          <a:srgbClr val="727CA3"/>
        </a:accent1>
        <a:accent2>
          <a:srgbClr val="9FB8CD"/>
        </a:accent2>
        <a:accent3>
          <a:srgbClr val="FFFFFF"/>
        </a:accent3>
        <a:accent4>
          <a:srgbClr val="000000"/>
        </a:accent4>
        <a:accent5>
          <a:srgbClr val="BCBFCE"/>
        </a:accent5>
        <a:accent6>
          <a:srgbClr val="90A6BA"/>
        </a:accent6>
        <a:hlink>
          <a:srgbClr val="B292CA"/>
        </a:hlink>
        <a:folHlink>
          <a:srgbClr val="6B56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4414</TotalTime>
  <Words>2782</Words>
  <Application>Microsoft Macintosh PowerPoint</Application>
  <PresentationFormat>On-screen Show (4:3)</PresentationFormat>
  <Paragraphs>874</Paragraphs>
  <Slides>47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微软雅黑</vt:lpstr>
      <vt:lpstr>Arial</vt:lpstr>
      <vt:lpstr>Calibri</vt:lpstr>
      <vt:lpstr>Gill Sans MT</vt:lpstr>
      <vt:lpstr>Lucida Console</vt:lpstr>
      <vt:lpstr>Times New Roman</vt:lpstr>
      <vt:lpstr>Wingdings</vt:lpstr>
      <vt:lpstr>Wingdings 3</vt:lpstr>
      <vt:lpstr>主题1</vt:lpstr>
      <vt:lpstr>控制冲突和异常</vt:lpstr>
      <vt:lpstr>本讲概要</vt:lpstr>
      <vt:lpstr>流水线的实现原理</vt:lpstr>
      <vt:lpstr>流水线的实现</vt:lpstr>
      <vt:lpstr>流水线的冲突</vt:lpstr>
      <vt:lpstr>  结构冲突和数据冲突</vt:lpstr>
      <vt:lpstr>  数据冲突和相应解决方法</vt:lpstr>
      <vt:lpstr>控制冲突</vt:lpstr>
      <vt:lpstr>控制冲突</vt:lpstr>
      <vt:lpstr>控制冲突</vt:lpstr>
      <vt:lpstr>控制冲突的处理</vt:lpstr>
      <vt:lpstr>暂停流水线</vt:lpstr>
      <vt:lpstr>控制冲突和相应解决方法</vt:lpstr>
      <vt:lpstr>支持流水的CPU（加上Data Forwarding）</vt:lpstr>
      <vt:lpstr>暂停流水线</vt:lpstr>
      <vt:lpstr>暂停流水线</vt:lpstr>
      <vt:lpstr>减少分支延迟</vt:lpstr>
      <vt:lpstr>Branch Taken</vt:lpstr>
      <vt:lpstr>Branch Taken</vt:lpstr>
      <vt:lpstr>增加的部件</vt:lpstr>
      <vt:lpstr>分支预测</vt:lpstr>
      <vt:lpstr>控制冲突和相应解决方法</vt:lpstr>
      <vt:lpstr>预测分支失败</vt:lpstr>
      <vt:lpstr>  可实现预测功能的CPU</vt:lpstr>
      <vt:lpstr>  控制冲突的动态调度</vt:lpstr>
      <vt:lpstr>实现预测的方法</vt:lpstr>
      <vt:lpstr>减少BTB容量</vt:lpstr>
      <vt:lpstr>动态预测</vt:lpstr>
      <vt:lpstr>动态预测</vt:lpstr>
      <vt:lpstr>程序设计举例</vt:lpstr>
      <vt:lpstr>动态预测（2位预测）</vt:lpstr>
      <vt:lpstr>延迟槽</vt:lpstr>
      <vt:lpstr>延迟槽</vt:lpstr>
      <vt:lpstr>延迟槽</vt:lpstr>
      <vt:lpstr>延迟槽方式比较</vt:lpstr>
      <vt:lpstr>异常</vt:lpstr>
      <vt:lpstr>异常响应和处理</vt:lpstr>
      <vt:lpstr>异常处理的实现</vt:lpstr>
      <vt:lpstr>异常处理的实现</vt:lpstr>
      <vt:lpstr>多周期的异常处理</vt:lpstr>
      <vt:lpstr>多周期的异常处理</vt:lpstr>
      <vt:lpstr>流水线CPU的异常处理</vt:lpstr>
      <vt:lpstr>流水线CPU异常处理</vt:lpstr>
      <vt:lpstr>精确处理和非精确处理</vt:lpstr>
      <vt:lpstr>小结</vt:lpstr>
      <vt:lpstr>阅读和思考</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面向云计算的网络化操作系统 课题三 启动预备会</dc:title>
  <dc:creator>Hu Chunming</dc:creator>
  <cp:lastModifiedBy>Kang Chen</cp:lastModifiedBy>
  <cp:revision>625</cp:revision>
  <dcterms:created xsi:type="dcterms:W3CDTF">2016-09-06T00:35:26Z</dcterms:created>
  <dcterms:modified xsi:type="dcterms:W3CDTF">2019-09-02T12:00:59Z</dcterms:modified>
</cp:coreProperties>
</file>